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4" r:id="rId3"/>
    <p:sldId id="257" r:id="rId4"/>
    <p:sldId id="261" r:id="rId5"/>
    <p:sldId id="263" r:id="rId6"/>
    <p:sldId id="262" r:id="rId7"/>
    <p:sldId id="265" r:id="rId8"/>
    <p:sldId id="266" r:id="rId9"/>
    <p:sldId id="258" r:id="rId10"/>
    <p:sldId id="259" r:id="rId11"/>
    <p:sldId id="260" r:id="rId12"/>
    <p:sldId id="267" r:id="rId13"/>
    <p:sldId id="268" r:id="rId14"/>
    <p:sldId id="274" r:id="rId15"/>
    <p:sldId id="279" r:id="rId16"/>
    <p:sldId id="278" r:id="rId17"/>
    <p:sldId id="269" r:id="rId18"/>
    <p:sldId id="287" r:id="rId19"/>
    <p:sldId id="288" r:id="rId20"/>
    <p:sldId id="289" r:id="rId21"/>
    <p:sldId id="290" r:id="rId22"/>
    <p:sldId id="291" r:id="rId23"/>
    <p:sldId id="292" r:id="rId24"/>
    <p:sldId id="295" r:id="rId25"/>
    <p:sldId id="296" r:id="rId26"/>
    <p:sldId id="283" r:id="rId27"/>
    <p:sldId id="281" r:id="rId28"/>
    <p:sldId id="280" r:id="rId29"/>
    <p:sldId id="286" r:id="rId30"/>
    <p:sldId id="282" r:id="rId31"/>
    <p:sldId id="284" r:id="rId32"/>
    <p:sldId id="285" r:id="rId33"/>
    <p:sldId id="270" r:id="rId34"/>
    <p:sldId id="273" r:id="rId35"/>
    <p:sldId id="272" r:id="rId36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051" autoAdjust="0"/>
    <p:restoredTop sz="94660"/>
  </p:normalViewPr>
  <p:slideViewPr>
    <p:cSldViewPr snapToGrid="0">
      <p:cViewPr varScale="1">
        <p:scale>
          <a:sx n="164" d="100"/>
          <a:sy n="164" d="100"/>
        </p:scale>
        <p:origin x="2514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2D92A-1099-47F9-BA91-F3EF59B10499}" type="datetimeFigureOut">
              <a:rPr lang="ko-KR" altLang="en-US" smtClean="0"/>
              <a:t>2020-12-13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48C35-7AE7-40C0-8E27-6C6064657E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50406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2D92A-1099-47F9-BA91-F3EF59B10499}" type="datetimeFigureOut">
              <a:rPr lang="ko-KR" altLang="en-US" smtClean="0"/>
              <a:t>2020-12-13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48C35-7AE7-40C0-8E27-6C6064657E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23839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2D92A-1099-47F9-BA91-F3EF59B10499}" type="datetimeFigureOut">
              <a:rPr lang="ko-KR" altLang="en-US" smtClean="0"/>
              <a:t>2020-12-13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48C35-7AE7-40C0-8E27-6C6064657E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50068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2D92A-1099-47F9-BA91-F3EF59B10499}" type="datetimeFigureOut">
              <a:rPr lang="ko-KR" altLang="en-US" smtClean="0"/>
              <a:t>2020-12-13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48C35-7AE7-40C0-8E27-6C6064657E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79503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2D92A-1099-47F9-BA91-F3EF59B10499}" type="datetimeFigureOut">
              <a:rPr lang="ko-KR" altLang="en-US" smtClean="0"/>
              <a:t>2020-12-13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48C35-7AE7-40C0-8E27-6C6064657E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18797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2D92A-1099-47F9-BA91-F3EF59B10499}" type="datetimeFigureOut">
              <a:rPr lang="ko-KR" altLang="en-US" smtClean="0"/>
              <a:t>2020-12-13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48C35-7AE7-40C0-8E27-6C6064657E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38935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2D92A-1099-47F9-BA91-F3EF59B10499}" type="datetimeFigureOut">
              <a:rPr lang="ko-KR" altLang="en-US" smtClean="0"/>
              <a:t>2020-12-13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48C35-7AE7-40C0-8E27-6C6064657E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47573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2D92A-1099-47F9-BA91-F3EF59B10499}" type="datetimeFigureOut">
              <a:rPr lang="ko-KR" altLang="en-US" smtClean="0"/>
              <a:t>2020-12-13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48C35-7AE7-40C0-8E27-6C6064657E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57142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2D92A-1099-47F9-BA91-F3EF59B10499}" type="datetimeFigureOut">
              <a:rPr lang="ko-KR" altLang="en-US" smtClean="0"/>
              <a:t>2020-12-13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48C35-7AE7-40C0-8E27-6C6064657E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8749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2D92A-1099-47F9-BA91-F3EF59B10499}" type="datetimeFigureOut">
              <a:rPr lang="ko-KR" altLang="en-US" smtClean="0"/>
              <a:t>2020-12-13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48C35-7AE7-40C0-8E27-6C6064657E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30593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2D92A-1099-47F9-BA91-F3EF59B10499}" type="datetimeFigureOut">
              <a:rPr lang="ko-KR" altLang="en-US" smtClean="0"/>
              <a:t>2020-12-13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48C35-7AE7-40C0-8E27-6C6064657E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85012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12D92A-1099-47F9-BA91-F3EF59B10499}" type="datetimeFigureOut">
              <a:rPr lang="ko-KR" altLang="en-US" smtClean="0"/>
              <a:t>2020-12-13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348C35-7AE7-40C0-8E27-6C6064657E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1988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9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insights.hotjar.com/sites/2099447/playbacks/list?filters=%7b%22EQUAL%22:%7b%22visitor_uuid%22:%22b6f4cea5%22%7d%7d" TargetMode="External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5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202649" y="2754719"/>
            <a:ext cx="676569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36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프라이빗노트 </a:t>
            </a:r>
            <a:r>
              <a:rPr lang="en-US" altLang="ko-KR" sz="36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GA </a:t>
            </a:r>
            <a:r>
              <a:rPr lang="ko-KR" altLang="en-US" sz="36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</a:t>
            </a:r>
            <a:r>
              <a:rPr lang="en-US" altLang="ko-KR" sz="36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36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필요 지표</a:t>
            </a:r>
            <a:r>
              <a:rPr lang="en-US" altLang="ko-KR" sz="36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1202649" y="4975405"/>
            <a:ext cx="676569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나은</a:t>
            </a:r>
            <a:endParaRPr lang="ko-KR" altLang="en-US" sz="60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62697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880" y="748032"/>
            <a:ext cx="3622432" cy="254181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136868" y="98606"/>
            <a:ext cx="4572000" cy="25391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05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네이버광고</a:t>
            </a:r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기준 자사 브랜드 </a:t>
            </a:r>
            <a:r>
              <a:rPr lang="ko-KR" altLang="en-US" sz="1050" b="1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검색량</a:t>
            </a:r>
            <a:endParaRPr lang="ko-KR" altLang="en-US" sz="1050" b="1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136868" y="401870"/>
            <a:ext cx="886735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873100" y="4633756"/>
            <a:ext cx="494789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000" b="1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데스크탑</a:t>
            </a:r>
            <a:r>
              <a:rPr lang="ko-KR" altLang="en-US" sz="10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000" b="1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검색량이</a:t>
            </a:r>
            <a:r>
              <a:rPr lang="ko-KR" altLang="en-US" sz="10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CMS</a:t>
            </a:r>
            <a:r>
              <a:rPr lang="ko-KR" altLang="en-US" sz="1000" b="1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영재관보다</a:t>
            </a:r>
            <a:r>
              <a:rPr lang="ko-KR" altLang="en-US" sz="10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높음</a:t>
            </a:r>
            <a:r>
              <a:rPr lang="en-US" altLang="ko-KR" sz="10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</a:p>
          <a:p>
            <a:pPr marL="171450" indent="-171450">
              <a:buFontTx/>
              <a:buChar char="-"/>
            </a:pPr>
            <a:endParaRPr lang="en-US" altLang="ko-KR" sz="1000" b="1" dirty="0" smtClean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모바일 </a:t>
            </a:r>
            <a:r>
              <a:rPr lang="ko-KR" altLang="en-US" sz="1000" b="1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검색량은</a:t>
            </a:r>
            <a:r>
              <a:rPr lang="ko-KR" altLang="en-US" sz="10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떨어지는 편</a:t>
            </a:r>
            <a:r>
              <a:rPr lang="en-US" altLang="ko-KR" sz="10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en-US" altLang="ko-KR" sz="1000" b="1" dirty="0" smtClean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Tx/>
              <a:buChar char="-"/>
            </a:pPr>
            <a:endParaRPr lang="en-US" altLang="ko-KR" sz="1000" b="1" dirty="0" smtClean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문제점이 인지도인지</a:t>
            </a:r>
            <a:r>
              <a:rPr lang="en-US" altLang="ko-KR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영재고 </a:t>
            </a:r>
            <a:r>
              <a:rPr lang="ko-KR" altLang="en-US" sz="10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준비와의 </a:t>
            </a:r>
            <a:r>
              <a:rPr lang="ko-KR" altLang="en-US" sz="1000" dirty="0" err="1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연관도가</a:t>
            </a:r>
            <a:r>
              <a:rPr lang="ko-KR" altLang="en-US" sz="10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낮은 </a:t>
            </a:r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것인지 확인 필요</a:t>
            </a:r>
            <a:endParaRPr lang="ko-KR" altLang="en-US" sz="100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Tx/>
              <a:buChar char="-"/>
            </a:pPr>
            <a:endParaRPr lang="en-US" altLang="ko-KR" sz="1000" dirty="0" smtClean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Tx/>
              <a:buChar char="-"/>
            </a:pPr>
            <a:r>
              <a:rPr lang="en-US" altLang="ko-KR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월에 집행한 이벤트나 이슈가 있었나요</a:t>
            </a:r>
            <a:r>
              <a:rPr lang="en-US" altLang="ko-KR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? </a:t>
            </a:r>
          </a:p>
          <a:p>
            <a:pPr marL="171450" indent="-171450">
              <a:buFontTx/>
              <a:buChar char="-"/>
            </a:pPr>
            <a:endParaRPr lang="ko-KR" altLang="en-US" sz="10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C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8574" y="748032"/>
            <a:ext cx="4066932" cy="2548611"/>
          </a:xfrm>
          <a:prstGeom prst="rect">
            <a:avLst/>
          </a:prstGeom>
        </p:spPr>
      </p:pic>
      <p:grpSp>
        <p:nvGrpSpPr>
          <p:cNvPr id="10" name="그룹 9"/>
          <p:cNvGrpSpPr/>
          <p:nvPr/>
        </p:nvGrpSpPr>
        <p:grpSpPr>
          <a:xfrm>
            <a:off x="688880" y="3430440"/>
            <a:ext cx="7065121" cy="767627"/>
            <a:chOff x="-1520482" y="3251124"/>
            <a:chExt cx="12464524" cy="1354274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1520482" y="4291073"/>
              <a:ext cx="12458700" cy="314325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1495608" y="3251124"/>
              <a:ext cx="12439650" cy="990600"/>
            </a:xfrm>
            <a:prstGeom prst="rect">
              <a:avLst/>
            </a:prstGeom>
          </p:spPr>
        </p:pic>
      </p:grpSp>
      <p:sp>
        <p:nvSpPr>
          <p:cNvPr id="11" name="직사각형 10"/>
          <p:cNvSpPr/>
          <p:nvPr/>
        </p:nvSpPr>
        <p:spPr>
          <a:xfrm>
            <a:off x="4069607" y="3618036"/>
            <a:ext cx="864894" cy="580031"/>
          </a:xfrm>
          <a:prstGeom prst="rect">
            <a:avLst/>
          </a:prstGeom>
          <a:solidFill>
            <a:srgbClr val="C00000">
              <a:alpha val="10000"/>
            </a:srgbClr>
          </a:solidFill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827288" y="1394272"/>
            <a:ext cx="282474" cy="1676799"/>
          </a:xfrm>
          <a:prstGeom prst="rect">
            <a:avLst/>
          </a:prstGeom>
          <a:solidFill>
            <a:srgbClr val="C00000">
              <a:alpha val="10000"/>
            </a:srgbClr>
          </a:solidFill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21338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6868" y="98606"/>
            <a:ext cx="4572000" cy="25391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네이버 키워드광고 집행 시 </a:t>
            </a:r>
            <a:r>
              <a:rPr lang="ko-KR" altLang="en-US" sz="105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예상 키워드 및 비용</a:t>
            </a:r>
            <a:endParaRPr lang="ko-KR" altLang="en-US" sz="1050" b="1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136868" y="401870"/>
            <a:ext cx="886735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2864017"/>
              </p:ext>
            </p:extLst>
          </p:nvPr>
        </p:nvGraphicFramePr>
        <p:xfrm>
          <a:off x="1699898" y="4590072"/>
          <a:ext cx="5741290" cy="482585"/>
        </p:xfrm>
        <a:graphic>
          <a:graphicData uri="http://schemas.openxmlformats.org/drawingml/2006/table">
            <a:tbl>
              <a:tblPr/>
              <a:tblGrid>
                <a:gridCol w="1553721">
                  <a:extLst>
                    <a:ext uri="{9D8B030D-6E8A-4147-A177-3AD203B41FA5}">
                      <a16:colId xmlns:a16="http://schemas.microsoft.com/office/drawing/2014/main" val="253636357"/>
                    </a:ext>
                  </a:extLst>
                </a:gridCol>
                <a:gridCol w="897336">
                  <a:extLst>
                    <a:ext uri="{9D8B030D-6E8A-4147-A177-3AD203B41FA5}">
                      <a16:colId xmlns:a16="http://schemas.microsoft.com/office/drawing/2014/main" val="3521496303"/>
                    </a:ext>
                  </a:extLst>
                </a:gridCol>
                <a:gridCol w="985962">
                  <a:extLst>
                    <a:ext uri="{9D8B030D-6E8A-4147-A177-3AD203B41FA5}">
                      <a16:colId xmlns:a16="http://schemas.microsoft.com/office/drawing/2014/main" val="3008427787"/>
                    </a:ext>
                  </a:extLst>
                </a:gridCol>
                <a:gridCol w="985962">
                  <a:extLst>
                    <a:ext uri="{9D8B030D-6E8A-4147-A177-3AD203B41FA5}">
                      <a16:colId xmlns:a16="http://schemas.microsoft.com/office/drawing/2014/main" val="2029667369"/>
                    </a:ext>
                  </a:extLst>
                </a:gridCol>
                <a:gridCol w="1318309">
                  <a:extLst>
                    <a:ext uri="{9D8B030D-6E8A-4147-A177-3AD203B41FA5}">
                      <a16:colId xmlns:a16="http://schemas.microsoft.com/office/drawing/2014/main" val="2063491264"/>
                    </a:ext>
                  </a:extLst>
                </a:gridCol>
              </a:tblGrid>
              <a:tr h="29071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추천 제안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rgbClr val="FFFFFF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예상 검색 횟수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 err="1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rgbClr val="FFFFFF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예상클릭</a:t>
                      </a:r>
                      <a:endParaRPr lang="ko-KR" altLang="en-US" sz="1000" b="0" i="0" u="none" strike="noStrike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rgbClr val="FFFFFF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rgbClr val="FFFFFF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예상</a:t>
                      </a:r>
                      <a:r>
                        <a:rPr lang="en-US" sz="1000" b="0" i="0" u="none" strike="noStrike" dirty="0" err="1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rgbClr val="FFFFFF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cpc</a:t>
                      </a:r>
                      <a:endParaRPr lang="en-US" sz="1000" b="0" i="0" u="none" strike="noStrike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rgbClr val="FFFFFF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rgbClr val="FFFFFF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월별 예상 소진 비용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1171750"/>
                  </a:ext>
                </a:extLst>
              </a:tr>
              <a:tr h="19187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rgbClr val="FFFFFF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총 합계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27,283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69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656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99,417</a:t>
                      </a:r>
                      <a:r>
                        <a:rPr lang="ko-KR" altLang="en-US" sz="1000" b="0" i="0" u="none" strike="noStrike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원</a:t>
                      </a:r>
                      <a:endParaRPr lang="en-US" altLang="ko-KR" sz="1000" b="0" i="0" u="none" strike="noStrike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3432785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9240925"/>
              </p:ext>
            </p:extLst>
          </p:nvPr>
        </p:nvGraphicFramePr>
        <p:xfrm>
          <a:off x="1699898" y="1062830"/>
          <a:ext cx="5741290" cy="3310919"/>
        </p:xfrm>
        <a:graphic>
          <a:graphicData uri="http://schemas.openxmlformats.org/drawingml/2006/table">
            <a:tbl>
              <a:tblPr/>
              <a:tblGrid>
                <a:gridCol w="1553721">
                  <a:extLst>
                    <a:ext uri="{9D8B030D-6E8A-4147-A177-3AD203B41FA5}">
                      <a16:colId xmlns:a16="http://schemas.microsoft.com/office/drawing/2014/main" val="2633360563"/>
                    </a:ext>
                  </a:extLst>
                </a:gridCol>
                <a:gridCol w="897336">
                  <a:extLst>
                    <a:ext uri="{9D8B030D-6E8A-4147-A177-3AD203B41FA5}">
                      <a16:colId xmlns:a16="http://schemas.microsoft.com/office/drawing/2014/main" val="444405236"/>
                    </a:ext>
                  </a:extLst>
                </a:gridCol>
                <a:gridCol w="985962">
                  <a:extLst>
                    <a:ext uri="{9D8B030D-6E8A-4147-A177-3AD203B41FA5}">
                      <a16:colId xmlns:a16="http://schemas.microsoft.com/office/drawing/2014/main" val="3182666933"/>
                    </a:ext>
                  </a:extLst>
                </a:gridCol>
                <a:gridCol w="985962">
                  <a:extLst>
                    <a:ext uri="{9D8B030D-6E8A-4147-A177-3AD203B41FA5}">
                      <a16:colId xmlns:a16="http://schemas.microsoft.com/office/drawing/2014/main" val="3517638571"/>
                    </a:ext>
                  </a:extLst>
                </a:gridCol>
                <a:gridCol w="1318309">
                  <a:extLst>
                    <a:ext uri="{9D8B030D-6E8A-4147-A177-3AD203B41FA5}">
                      <a16:colId xmlns:a16="http://schemas.microsoft.com/office/drawing/2014/main" val="3622168141"/>
                    </a:ext>
                  </a:extLst>
                </a:gridCol>
              </a:tblGrid>
              <a:tr h="319080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000" b="0" i="0" u="none" strike="noStrike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추천 제안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000" b="0" i="0" u="none" strike="noStrike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rgbClr val="FFFFFF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기본 검색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000" b="0" i="0" u="none" strike="noStrike" kern="1200" dirty="0" err="1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rgbClr val="FFFFFF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예상클릭</a:t>
                      </a:r>
                      <a:endParaRPr lang="ko-KR" altLang="en-US" sz="1000" b="0" i="0" u="none" strike="noStrike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rgbClr val="FFFFFF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000" b="0" i="0" u="none" strike="noStrike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rgbClr val="FFFFFF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예상</a:t>
                      </a:r>
                      <a:r>
                        <a:rPr lang="en-US" sz="1000" b="0" i="0" u="none" strike="noStrike" kern="1200" dirty="0" err="1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rgbClr val="FFFFFF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cpc</a:t>
                      </a:r>
                      <a:endParaRPr lang="en-US" sz="1000" b="0" i="0" u="none" strike="noStrike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rgbClr val="FFFFFF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000" b="0" i="0" u="none" strike="noStrike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rgbClr val="FFFFFF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총합계</a:t>
                      </a:r>
                      <a:r>
                        <a:rPr lang="en-US" altLang="ko-KR" sz="1000" b="0" i="0" u="none" strike="noStrike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rgbClr val="FFFFFF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000" b="0" i="0" u="none" strike="noStrike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rgbClr val="FFFFFF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원</a:t>
                      </a:r>
                      <a:r>
                        <a:rPr lang="en-US" altLang="ko-KR" sz="1000" b="0" i="0" u="none" strike="noStrike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rgbClr val="FFFFFF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7032521"/>
                  </a:ext>
                </a:extLst>
              </a:tr>
              <a:tr h="4692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kern="1200" dirty="0" err="1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rgbClr val="FFFFFF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검색어</a:t>
                      </a:r>
                      <a:r>
                        <a:rPr lang="ko-KR" altLang="en-US" sz="1000" b="0" i="0" u="none" strike="noStrike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rgbClr val="FFFFFF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 제안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rgbClr val="FFFFFF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검색 횟수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kern="1200" dirty="0" err="1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rgbClr val="FFFFFF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예상클릭</a:t>
                      </a:r>
                      <a:endParaRPr lang="ko-KR" altLang="en-US" sz="1000" b="0" i="0" u="none" strike="noStrike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rgbClr val="FFFFFF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rgbClr val="FFFFFF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예상</a:t>
                      </a:r>
                      <a:r>
                        <a:rPr lang="en-US" sz="1000" b="0" i="0" u="none" strike="noStrike" kern="1200" dirty="0" err="1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rgbClr val="FFFFFF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cpc</a:t>
                      </a:r>
                      <a:endParaRPr lang="en-US" sz="1000" b="0" i="0" u="none" strike="noStrike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rgbClr val="FFFFFF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rgbClr val="FFFFFF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월별 예상 소진 비용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6914286"/>
                  </a:ext>
                </a:extLst>
              </a:tr>
              <a:tr h="18018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올림피아드수학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4,257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kern="120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              </a:t>
                      </a:r>
                      <a:r>
                        <a:rPr lang="en-US" altLang="ko-KR" sz="1000" b="0" i="0" u="none" strike="noStrike" kern="120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25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kern="120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1,753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kern="120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               </a:t>
                      </a:r>
                      <a:r>
                        <a:rPr lang="en-US" altLang="ko-KR" sz="1000" b="0" i="0" u="none" strike="noStrike" kern="120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43,825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70912740"/>
                  </a:ext>
                </a:extLst>
              </a:tr>
              <a:tr h="18018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rgbClr val="FF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KMO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kern="120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9,848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kern="120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              </a:t>
                      </a:r>
                      <a:r>
                        <a:rPr lang="en-US" altLang="ko-KR" sz="1000" b="0" i="0" u="none" strike="noStrike" kern="120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28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kern="120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1,077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kern="120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               </a:t>
                      </a:r>
                      <a:r>
                        <a:rPr lang="en-US" altLang="ko-KR" sz="1000" b="0" i="0" u="none" strike="noStrike" kern="120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30,156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92613323"/>
                  </a:ext>
                </a:extLst>
              </a:tr>
              <a:tr h="18018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rgbClr val="FF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수학올림피아드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2,059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kern="120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               </a:t>
                      </a:r>
                      <a:r>
                        <a:rPr lang="en-US" altLang="ko-KR" sz="1000" b="0" i="0" u="none" strike="noStrike" kern="120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4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kern="120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3,121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kern="120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               </a:t>
                      </a:r>
                      <a:r>
                        <a:rPr lang="en-US" altLang="ko-KR" sz="1000" b="0" i="0" u="none" strike="noStrike" kern="120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12,484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75449734"/>
                  </a:ext>
                </a:extLst>
              </a:tr>
              <a:tr h="18018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kern="1200" dirty="0" err="1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rgbClr val="FF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영재고입시</a:t>
                      </a:r>
                      <a:endParaRPr lang="ko-KR" altLang="en-US" sz="1000" b="0" i="0" u="none" strike="noStrike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rgbClr val="FF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2,518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               </a:t>
                      </a:r>
                      <a:r>
                        <a:rPr lang="en-US" altLang="ko-KR" sz="1000" b="0" i="0" u="none" strike="noStrike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4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1,599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                 </a:t>
                      </a:r>
                      <a:r>
                        <a:rPr lang="en-US" altLang="ko-KR" sz="1000" b="0" i="0" u="none" strike="noStrike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6,396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41182224"/>
                  </a:ext>
                </a:extLst>
              </a:tr>
              <a:tr h="18018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kern="1200" dirty="0" err="1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rgbClr val="FF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영재고준비</a:t>
                      </a:r>
                      <a:endParaRPr lang="ko-KR" altLang="en-US" sz="1000" b="0" i="0" u="none" strike="noStrike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rgbClr val="FF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kern="120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250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               </a:t>
                      </a:r>
                      <a:r>
                        <a:rPr lang="en-US" altLang="ko-KR" sz="1000" b="0" i="0" u="none" strike="noStrike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4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kern="120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1,247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kern="120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                 </a:t>
                      </a:r>
                      <a:r>
                        <a:rPr lang="en-US" altLang="ko-KR" sz="1000" b="0" i="0" u="none" strike="noStrike" kern="120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4,988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5379659"/>
                  </a:ext>
                </a:extLst>
              </a:tr>
              <a:tr h="18018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kern="1200" dirty="0" err="1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rgbClr val="FF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영재고인강</a:t>
                      </a:r>
                      <a:endParaRPr lang="ko-KR" altLang="en-US" sz="1000" b="0" i="0" u="none" strike="noStrike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rgbClr val="FF0000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kern="120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28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               </a:t>
                      </a:r>
                      <a:r>
                        <a:rPr lang="en-US" altLang="ko-KR" sz="1000" b="0" i="0" u="none" strike="noStrike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4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kern="120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392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kern="120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                 </a:t>
                      </a:r>
                      <a:r>
                        <a:rPr lang="en-US" altLang="ko-KR" sz="1000" b="0" i="0" u="none" strike="noStrike" kern="120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1,568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1651793"/>
                  </a:ext>
                </a:extLst>
              </a:tr>
              <a:tr h="18018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kern="120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영재고학원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kern="120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45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                </a:t>
                      </a:r>
                      <a:r>
                        <a:rPr lang="en-US" altLang="ko-KR" sz="1000" b="0" i="0" u="none" strike="noStrike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-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kern="120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                      </a:t>
                      </a:r>
                      <a:r>
                        <a:rPr lang="en-US" altLang="ko-KR" sz="1000" b="0" i="0" u="none" strike="noStrike" kern="120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-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60618236"/>
                  </a:ext>
                </a:extLst>
              </a:tr>
              <a:tr h="18018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kern="120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영재고대비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kern="120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44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kern="120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                </a:t>
                      </a:r>
                      <a:r>
                        <a:rPr lang="en-US" altLang="ko-KR" sz="1000" b="0" i="0" u="none" strike="noStrike" kern="120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-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kern="120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                      </a:t>
                      </a:r>
                      <a:r>
                        <a:rPr lang="en-US" altLang="ko-KR" sz="1000" b="0" i="0" u="none" strike="noStrike" kern="120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-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32340656"/>
                  </a:ext>
                </a:extLst>
              </a:tr>
              <a:tr h="18018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kern="120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KMO</a:t>
                      </a:r>
                      <a:r>
                        <a:rPr lang="ko-KR" altLang="en-US" sz="1000" b="0" i="0" u="none" strike="noStrike" kern="120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인강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kern="120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45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kern="120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                </a:t>
                      </a:r>
                      <a:r>
                        <a:rPr lang="en-US" altLang="ko-KR" sz="1000" b="0" i="0" u="none" strike="noStrike" kern="120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-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kern="120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                      </a:t>
                      </a:r>
                      <a:r>
                        <a:rPr lang="en-US" altLang="ko-KR" sz="1000" b="0" i="0" u="none" strike="noStrike" kern="120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-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1412021"/>
                  </a:ext>
                </a:extLst>
              </a:tr>
              <a:tr h="18018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kern="1200" dirty="0" err="1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영재고수학</a:t>
                      </a:r>
                      <a:endParaRPr lang="ko-KR" altLang="en-US" sz="1000" b="0" i="0" u="none" strike="noStrike" kern="120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kern="120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42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kern="120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                </a:t>
                      </a:r>
                      <a:r>
                        <a:rPr lang="en-US" altLang="ko-KR" sz="1000" b="0" i="0" u="none" strike="noStrike" kern="120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-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                      </a:t>
                      </a:r>
                      <a:r>
                        <a:rPr lang="en-US" altLang="ko-KR" sz="1000" b="0" i="0" u="none" strike="noStrike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-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25100877"/>
                  </a:ext>
                </a:extLst>
              </a:tr>
              <a:tr h="18018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rgbClr val="FF0000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영재고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kern="120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8,065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kern="120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                </a:t>
                      </a:r>
                      <a:r>
                        <a:rPr lang="en-US" altLang="ko-KR" sz="1000" b="0" i="0" u="none" strike="noStrike" kern="120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-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kern="120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                      </a:t>
                      </a:r>
                      <a:r>
                        <a:rPr lang="en-US" altLang="ko-KR" sz="1000" b="0" i="0" u="none" strike="noStrike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-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355167"/>
                  </a:ext>
                </a:extLst>
              </a:tr>
              <a:tr h="18018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kern="120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영재학교준비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kern="120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44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kern="120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                </a:t>
                      </a:r>
                      <a:r>
                        <a:rPr lang="en-US" altLang="ko-KR" sz="1000" b="0" i="0" u="none" strike="noStrike" kern="120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-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kern="120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                      </a:t>
                      </a:r>
                      <a:r>
                        <a:rPr lang="en-US" altLang="ko-KR" sz="1000" b="0" i="0" u="none" strike="noStrike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-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37050975"/>
                  </a:ext>
                </a:extLst>
              </a:tr>
              <a:tr h="18018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kern="120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KMO</a:t>
                      </a:r>
                      <a:r>
                        <a:rPr lang="ko-KR" altLang="en-US" sz="1000" b="0" i="0" u="none" strike="noStrike" kern="120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대비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kern="120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19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kern="120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                </a:t>
                      </a:r>
                      <a:r>
                        <a:rPr lang="en-US" altLang="ko-KR" sz="1000" b="0" i="0" u="none" strike="noStrike" kern="120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-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kern="120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                      </a:t>
                      </a:r>
                      <a:r>
                        <a:rPr lang="en-US" altLang="ko-KR" sz="1000" b="0" i="0" u="none" strike="noStrike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-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9399923"/>
                  </a:ext>
                </a:extLst>
              </a:tr>
              <a:tr h="18018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kern="120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영재고입시준비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kern="120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19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kern="120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                </a:t>
                      </a:r>
                      <a:r>
                        <a:rPr lang="en-US" altLang="ko-KR" sz="1000" b="0" i="0" u="none" strike="noStrike" kern="120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-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kern="120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                      </a:t>
                      </a:r>
                      <a:r>
                        <a:rPr lang="en-US" altLang="ko-KR" sz="1000" b="0" i="0" u="none" strike="noStrike" kern="120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-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9602975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211046" y="451219"/>
            <a:ext cx="3497243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8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경쟁사인 </a:t>
            </a:r>
            <a:r>
              <a:rPr lang="en-US" altLang="ko-KR" sz="8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CMS</a:t>
            </a:r>
            <a:r>
              <a:rPr lang="ko-KR" altLang="en-US" sz="80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영재관</a:t>
            </a:r>
            <a:r>
              <a:rPr lang="en-US" altLang="ko-KR" sz="8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80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엘리하이에</a:t>
            </a:r>
            <a:r>
              <a:rPr lang="ko-KR" altLang="en-US" sz="8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대한 </a:t>
            </a:r>
            <a:r>
              <a:rPr lang="ko-KR" altLang="en-US" sz="80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키광도</a:t>
            </a:r>
            <a:r>
              <a:rPr lang="ko-KR" altLang="en-US" sz="8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80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넣을지에</a:t>
            </a:r>
            <a:r>
              <a:rPr lang="ko-KR" altLang="en-US" sz="8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대한 여부 확인</a:t>
            </a:r>
            <a:endParaRPr lang="en-US" altLang="ko-KR" sz="800" dirty="0" smtClean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800" dirty="0" smtClean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8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제외 </a:t>
            </a:r>
            <a:r>
              <a:rPr lang="en-US" altLang="ko-KR" sz="8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&gt; </a:t>
            </a:r>
            <a:endParaRPr lang="en-US" altLang="ko-KR" sz="80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8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추가 </a:t>
            </a:r>
            <a:r>
              <a:rPr lang="en-US" altLang="ko-KR" sz="8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&gt; </a:t>
            </a:r>
            <a:r>
              <a:rPr lang="ko-KR" altLang="en-US" sz="8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영재학교</a:t>
            </a:r>
            <a:r>
              <a:rPr lang="en-US" altLang="ko-KR" sz="8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8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영재교육</a:t>
            </a:r>
            <a:r>
              <a:rPr lang="en-US" altLang="ko-KR" sz="8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en-US" altLang="ko-KR" sz="8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CMS</a:t>
            </a:r>
            <a:r>
              <a:rPr lang="ko-KR" altLang="en-US" sz="800" dirty="0" err="1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영재관</a:t>
            </a:r>
            <a:endParaRPr lang="en-US" altLang="ko-KR" sz="800" dirty="0" smtClean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8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수학경시대회도 추가할까</a:t>
            </a:r>
            <a:endParaRPr lang="en-US" altLang="ko-KR" sz="800" dirty="0" smtClean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8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초등수학 </a:t>
            </a:r>
            <a:r>
              <a:rPr lang="ko-KR" altLang="en-US" sz="80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인강</a:t>
            </a:r>
            <a:endParaRPr lang="en-US" altLang="ko-KR" sz="80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80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유투엠</a:t>
            </a:r>
            <a:r>
              <a:rPr lang="en-US" altLang="ko-KR" sz="8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??????</a:t>
            </a:r>
          </a:p>
          <a:p>
            <a:endParaRPr lang="ko-KR" altLang="en-US" sz="80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858450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202649" y="2754719"/>
            <a:ext cx="676569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36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캠페인 분석</a:t>
            </a:r>
            <a:endParaRPr lang="en-US" altLang="ko-KR" sz="3600" b="1" dirty="0" smtClean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202649" y="4975405"/>
            <a:ext cx="676569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나은</a:t>
            </a:r>
            <a:endParaRPr lang="ko-KR" altLang="en-US" sz="60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202649" y="3401050"/>
            <a:ext cx="676569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2020-12-13</a:t>
            </a:r>
            <a:endParaRPr lang="ko-KR" altLang="en-US" sz="60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2223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36868" y="98606"/>
            <a:ext cx="4572000" cy="25391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GA &gt; </a:t>
            </a:r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획득 </a:t>
            </a:r>
            <a:r>
              <a:rPr lang="en-US" altLang="ko-KR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&gt; </a:t>
            </a:r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캠페인 </a:t>
            </a:r>
            <a:r>
              <a:rPr lang="en-US" altLang="ko-KR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&gt; </a:t>
            </a:r>
            <a:r>
              <a:rPr lang="ko-KR" altLang="en-US" sz="105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모든캠페인</a:t>
            </a:r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&gt; </a:t>
            </a:r>
            <a:r>
              <a:rPr lang="en-US" altLang="ko-KR" sz="1050" b="1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café_posting</a:t>
            </a:r>
            <a:endParaRPr lang="ko-KR" altLang="en-US" sz="1050" b="1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136868" y="401870"/>
            <a:ext cx="886735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267628" y="2976585"/>
            <a:ext cx="7754302" cy="14927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12/03-12/13 </a:t>
            </a:r>
            <a:r>
              <a:rPr lang="ko-KR" altLang="en-US" sz="10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기준 </a:t>
            </a:r>
            <a:endParaRPr lang="en-US" altLang="ko-KR" sz="1000" b="1" dirty="0" smtClean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유입 </a:t>
            </a:r>
            <a:r>
              <a:rPr lang="en-US" altLang="ko-KR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118</a:t>
            </a:r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명</a:t>
            </a:r>
            <a:r>
              <a:rPr lang="en-US" altLang="ko-KR" sz="10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(30</a:t>
            </a:r>
            <a:r>
              <a:rPr lang="ko-KR" altLang="en-US" sz="10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초 이상 머무른 대상 </a:t>
            </a:r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기준</a:t>
            </a:r>
            <a:r>
              <a:rPr lang="en-US" altLang="ko-KR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중</a:t>
            </a:r>
            <a:endParaRPr lang="en-US" altLang="ko-KR" sz="1000" dirty="0" smtClean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0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이최비</a:t>
            </a:r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카페 유입 </a:t>
            </a:r>
            <a:r>
              <a:rPr lang="en-US" altLang="ko-KR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39</a:t>
            </a:r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en-US" altLang="ko-KR" sz="1000" dirty="0" smtClean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5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이최비</a:t>
            </a:r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카페 경로 </a:t>
            </a:r>
            <a:r>
              <a:rPr lang="ko-KR" altLang="en-US" sz="105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체험권신청</a:t>
            </a:r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수 </a:t>
            </a:r>
            <a:r>
              <a:rPr lang="ko-KR" altLang="en-US" sz="105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약 </a:t>
            </a:r>
            <a:r>
              <a:rPr lang="en-US" altLang="ko-KR" sz="105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26</a:t>
            </a:r>
            <a:r>
              <a:rPr lang="ko-KR" altLang="en-US" sz="105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명</a:t>
            </a:r>
            <a:r>
              <a:rPr lang="en-US" altLang="ko-KR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(admin </a:t>
            </a:r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경로 기준 오차범위 </a:t>
            </a:r>
            <a:r>
              <a:rPr lang="en-US" altLang="ko-KR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+-3)</a:t>
            </a:r>
          </a:p>
          <a:p>
            <a:endParaRPr lang="en-US" altLang="ko-KR" sz="1000" dirty="0" smtClean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프라이빗노트 카페 유입 </a:t>
            </a:r>
            <a:r>
              <a:rPr lang="en-US" altLang="ko-KR" sz="10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82</a:t>
            </a:r>
          </a:p>
          <a:p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프라이빗노트 카페 </a:t>
            </a:r>
            <a:r>
              <a:rPr lang="ko-KR" altLang="en-US" sz="10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경로 </a:t>
            </a:r>
            <a:r>
              <a:rPr lang="ko-KR" altLang="en-US" sz="100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체험권신청</a:t>
            </a:r>
            <a:r>
              <a:rPr lang="ko-KR" altLang="en-US" sz="10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수 </a:t>
            </a:r>
            <a:r>
              <a:rPr lang="ko-KR" altLang="en-US" sz="10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약 </a:t>
            </a:r>
            <a:r>
              <a:rPr lang="en-US" altLang="ko-KR" sz="10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12</a:t>
            </a:r>
            <a:r>
              <a:rPr lang="ko-KR" altLang="en-US" sz="10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명</a:t>
            </a:r>
            <a:r>
              <a:rPr lang="en-US" altLang="ko-KR" sz="10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(admin </a:t>
            </a:r>
            <a:r>
              <a:rPr lang="ko-KR" altLang="en-US" sz="10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경로 기준 오차범위 </a:t>
            </a:r>
            <a:r>
              <a:rPr lang="en-US" altLang="ko-KR" sz="10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+-3)</a:t>
            </a:r>
          </a:p>
          <a:p>
            <a:endParaRPr lang="en-US" altLang="ko-KR" sz="100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1000" dirty="0" smtClean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36868" y="6353432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9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어디서 왜 누락이 발생하는지는</a:t>
            </a:r>
            <a:r>
              <a:rPr lang="en-US" altLang="ko-KR" sz="9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9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누락 발생 여부를 정확하게 모르겠으나 해결 진행 중입니다</a:t>
            </a:r>
            <a:r>
              <a:rPr lang="en-US" altLang="ko-KR" sz="9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r>
              <a:rPr lang="ko-KR" altLang="en-US" sz="9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이번 캠페인의 사용자 수는 참고용으로만 부탁드립니다</a:t>
            </a:r>
            <a:r>
              <a:rPr lang="en-US" altLang="ko-KR" sz="9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.(7</a:t>
            </a:r>
            <a:r>
              <a:rPr lang="ko-KR" altLang="en-US" sz="9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</a:t>
            </a:r>
            <a:r>
              <a:rPr lang="en-US" altLang="ko-KR" sz="9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-8</a:t>
            </a:r>
            <a:r>
              <a:rPr lang="ko-KR" altLang="en-US" sz="9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 </a:t>
            </a:r>
            <a:r>
              <a:rPr lang="en-US" altLang="ko-KR" sz="9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GA</a:t>
            </a:r>
            <a:r>
              <a:rPr lang="ko-KR" altLang="en-US" sz="9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연동 속성 수정</a:t>
            </a:r>
            <a:r>
              <a:rPr lang="en-US" altLang="ko-KR" sz="9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74" y="591751"/>
            <a:ext cx="8859445" cy="84131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063" y="1517547"/>
            <a:ext cx="8618677" cy="1172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0139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7066572" y="401870"/>
            <a:ext cx="1937647" cy="27699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r"/>
            <a:r>
              <a:rPr lang="ko-KR" altLang="en-US" sz="1200" b="1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메인에서</a:t>
            </a:r>
            <a:r>
              <a:rPr lang="ko-KR" altLang="en-US" sz="12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유심히 본 페이지</a:t>
            </a:r>
            <a:endParaRPr lang="ko-KR" altLang="en-US" sz="1200" b="1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36868" y="98606"/>
            <a:ext cx="4572000" cy="25391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05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Hotjar</a:t>
            </a:r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&gt; </a:t>
            </a:r>
            <a:r>
              <a:rPr lang="en-US" altLang="ko-KR" sz="1050" b="1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café_posting</a:t>
            </a:r>
            <a:r>
              <a:rPr lang="en-US" altLang="ko-KR" sz="105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&gt; recordings </a:t>
            </a:r>
            <a:endParaRPr lang="ko-KR" altLang="en-US" sz="1050" b="1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136868" y="401870"/>
            <a:ext cx="886735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451" y="646486"/>
            <a:ext cx="1705651" cy="1936992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9000"/>
              </a:srgbClr>
            </a:outerShdw>
          </a:effectLst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3244" y="875425"/>
            <a:ext cx="1717675" cy="1954264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9000"/>
              </a:srgbClr>
            </a:outerShdw>
          </a:effectLst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4276" y="1266367"/>
            <a:ext cx="1708292" cy="1552437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9000"/>
              </a:srgbClr>
            </a:outerShdw>
          </a:effectLst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30152" y="3996678"/>
            <a:ext cx="1742867" cy="1643102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9000"/>
              </a:srgbClr>
            </a:outerShdw>
          </a:effectLst>
        </p:spPr>
      </p:pic>
      <p:sp>
        <p:nvSpPr>
          <p:cNvPr id="13" name="직사각형 12"/>
          <p:cNvSpPr/>
          <p:nvPr/>
        </p:nvSpPr>
        <p:spPr>
          <a:xfrm>
            <a:off x="924248" y="3119800"/>
            <a:ext cx="841897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5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lang="ko-KR" altLang="en-US" sz="1050" spc="-15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실제후기</a:t>
            </a:r>
            <a:r>
              <a:rPr lang="ko-KR" altLang="en-US" sz="105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50" spc="-1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12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0462" y="3641414"/>
            <a:ext cx="1893947" cy="1998366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9000"/>
              </a:srgbClr>
            </a:outerShdw>
          </a:effectLst>
        </p:spPr>
      </p:pic>
      <p:sp>
        <p:nvSpPr>
          <p:cNvPr id="15" name="직사각형 14"/>
          <p:cNvSpPr/>
          <p:nvPr/>
        </p:nvSpPr>
        <p:spPr>
          <a:xfrm>
            <a:off x="4231132" y="3119800"/>
            <a:ext cx="740908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5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</a:t>
            </a:r>
            <a:r>
              <a:rPr lang="ko-KR" altLang="en-US" sz="1050" spc="-15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코치진</a:t>
            </a:r>
            <a:r>
              <a:rPr lang="ko-KR" altLang="en-US" sz="105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5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11</a:t>
            </a:r>
            <a:endParaRPr lang="en-US" altLang="ko-KR" sz="1050" spc="-15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066573" y="3119800"/>
            <a:ext cx="883575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5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</a:t>
            </a:r>
            <a:r>
              <a:rPr lang="ko-KR" altLang="en-US" sz="1050" spc="-15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패키지할인</a:t>
            </a:r>
            <a:r>
              <a:rPr lang="ko-KR" altLang="en-US" sz="105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5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9</a:t>
            </a:r>
            <a:endParaRPr lang="en-US" altLang="ko-KR" sz="1050" spc="-15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924248" y="5845528"/>
            <a:ext cx="883575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5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</a:t>
            </a:r>
            <a:r>
              <a:rPr lang="ko-KR" altLang="en-US" sz="1050" spc="-15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과정별소개</a:t>
            </a:r>
            <a:r>
              <a:rPr lang="ko-KR" altLang="en-US" sz="105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5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9</a:t>
            </a:r>
            <a:endParaRPr lang="en-US" altLang="ko-KR" sz="1050" spc="-15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05579" y="1160279"/>
            <a:ext cx="1501474" cy="1579047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9000"/>
              </a:srgbClr>
            </a:outerShdw>
          </a:effectLst>
        </p:spPr>
      </p:pic>
      <p:sp>
        <p:nvSpPr>
          <p:cNvPr id="19" name="직사각형 18"/>
          <p:cNvSpPr/>
          <p:nvPr/>
        </p:nvSpPr>
        <p:spPr>
          <a:xfrm>
            <a:off x="4231132" y="5845528"/>
            <a:ext cx="782587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5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5. </a:t>
            </a:r>
            <a:r>
              <a:rPr lang="ko-KR" altLang="en-US" sz="105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커리큘럼 </a:t>
            </a:r>
            <a:r>
              <a:rPr lang="en-US" altLang="ko-KR" sz="105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5</a:t>
            </a:r>
            <a:endParaRPr lang="en-US" altLang="ko-KR" sz="1050" spc="-15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36658" y="3996678"/>
            <a:ext cx="2613347" cy="1224579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9000"/>
              </a:srgbClr>
            </a:outerShdw>
          </a:effectLst>
        </p:spPr>
      </p:pic>
      <p:sp>
        <p:nvSpPr>
          <p:cNvPr id="21" name="직사각형 20"/>
          <p:cNvSpPr/>
          <p:nvPr/>
        </p:nvSpPr>
        <p:spPr>
          <a:xfrm>
            <a:off x="7218948" y="5845528"/>
            <a:ext cx="883575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5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6. </a:t>
            </a:r>
            <a:r>
              <a:rPr lang="ko-KR" altLang="en-US" sz="1050" spc="-15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베스트후기</a:t>
            </a:r>
            <a:r>
              <a:rPr lang="ko-KR" altLang="en-US" sz="105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5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2</a:t>
            </a:r>
          </a:p>
        </p:txBody>
      </p:sp>
    </p:spTree>
    <p:extLst>
      <p:ext uri="{BB962C8B-B14F-4D97-AF65-F5344CB8AC3E}">
        <p14:creationId xmlns:p14="http://schemas.microsoft.com/office/powerpoint/2010/main" val="25638710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7887675" y="401870"/>
            <a:ext cx="1116544" cy="27699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r"/>
            <a:r>
              <a:rPr lang="ko-KR" altLang="en-US" sz="12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관심 원인 분석</a:t>
            </a:r>
            <a:endParaRPr lang="ko-KR" altLang="en-US" sz="1200" b="1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36868" y="98606"/>
            <a:ext cx="4572000" cy="25391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05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Hotjar</a:t>
            </a:r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&gt; </a:t>
            </a:r>
            <a:r>
              <a:rPr lang="en-US" altLang="ko-KR" sz="1050" b="1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café_posting</a:t>
            </a:r>
            <a:r>
              <a:rPr lang="en-US" altLang="ko-KR" sz="105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&gt; recordings </a:t>
            </a:r>
            <a:endParaRPr lang="ko-KR" altLang="en-US" sz="1050" b="1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136868" y="401870"/>
            <a:ext cx="886735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924248" y="3119800"/>
            <a:ext cx="1085554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5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lang="ko-KR" altLang="en-US" sz="105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다음단계로버튼 </a:t>
            </a:r>
            <a:r>
              <a:rPr lang="en-US" altLang="ko-KR" sz="1050" spc="-1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7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3782245" y="2992842"/>
            <a:ext cx="1535998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5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 </a:t>
            </a:r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체험신청혜택</a:t>
            </a:r>
            <a:r>
              <a:rPr lang="en-US" altLang="ko-KR" sz="10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0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미션</a:t>
            </a:r>
            <a:r>
              <a:rPr lang="en-US" altLang="ko-KR" sz="10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 : 5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6617686" y="2992842"/>
            <a:ext cx="1898277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5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</a:t>
            </a:r>
            <a:r>
              <a:rPr lang="ko-KR" altLang="en-US" sz="1050" dirty="0" err="1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패키지최하단체험신청버튼</a:t>
            </a:r>
            <a:r>
              <a:rPr lang="ko-KR" altLang="en-US" sz="10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4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924248" y="5845528"/>
            <a:ext cx="1056700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5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</a:t>
            </a:r>
            <a:r>
              <a:rPr lang="ko-KR" altLang="en-US" sz="1050" dirty="0" err="1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패키지할인</a:t>
            </a:r>
            <a:r>
              <a:rPr lang="ko-KR" altLang="en-US" sz="10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2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3782245" y="5718570"/>
            <a:ext cx="1176925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5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5. </a:t>
            </a:r>
            <a:r>
              <a:rPr lang="ko-KR" altLang="en-US" sz="10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체험신청메뉴 </a:t>
            </a:r>
            <a:r>
              <a:rPr lang="en-US" altLang="ko-KR" sz="10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2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6770061" y="5718570"/>
            <a:ext cx="1117614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5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6. </a:t>
            </a:r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패키지비교버튼</a:t>
            </a:r>
            <a:endParaRPr lang="en-US" altLang="ko-KR" sz="105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498" y="817675"/>
            <a:ext cx="2455424" cy="2056008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9000"/>
              </a:srgbClr>
            </a:outerShdw>
          </a:effectLst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473" y="3995513"/>
            <a:ext cx="1501474" cy="1579047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9000"/>
              </a:srgbClr>
            </a:outerShdw>
          </a:effec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4415" y="1485710"/>
            <a:ext cx="2191658" cy="913749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9000"/>
              </a:srgbClr>
            </a:outerShdw>
          </a:effectLst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4569" y="1654962"/>
            <a:ext cx="2730544" cy="858904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9000"/>
              </a:srgbClr>
            </a:outerShdw>
          </a:effectLst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52154" y="4384932"/>
            <a:ext cx="2037106" cy="546292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9000"/>
              </a:srgbClr>
            </a:outerShdw>
          </a:effectLst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32722" y="4303254"/>
            <a:ext cx="1992291" cy="1144348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9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722587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7950148" y="401870"/>
            <a:ext cx="1054071" cy="27699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r"/>
            <a:r>
              <a:rPr lang="ko-KR" altLang="en-US" sz="12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무시된 페이지</a:t>
            </a:r>
            <a:endParaRPr lang="ko-KR" altLang="en-US" sz="1200" b="1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36868" y="98606"/>
            <a:ext cx="4572000" cy="25391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05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Hotjar</a:t>
            </a:r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&gt; </a:t>
            </a:r>
            <a:r>
              <a:rPr lang="en-US" altLang="ko-KR" sz="1050" b="1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café_posting</a:t>
            </a:r>
            <a:r>
              <a:rPr lang="en-US" altLang="ko-KR" sz="105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&gt; recordings </a:t>
            </a:r>
            <a:endParaRPr lang="ko-KR" altLang="en-US" sz="1050" b="1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136868" y="401870"/>
            <a:ext cx="886735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0152" y="2175802"/>
            <a:ext cx="1742867" cy="1643102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9000"/>
              </a:srgbClr>
            </a:outerShdw>
          </a:effectLst>
        </p:spPr>
      </p:pic>
      <p:sp>
        <p:nvSpPr>
          <p:cNvPr id="13" name="직사각형 12"/>
          <p:cNvSpPr/>
          <p:nvPr/>
        </p:nvSpPr>
        <p:spPr>
          <a:xfrm>
            <a:off x="924248" y="4144860"/>
            <a:ext cx="1096775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5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lang="ko-KR" altLang="en-US" sz="105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동영상강의 활용 </a:t>
            </a:r>
            <a:r>
              <a:rPr lang="en-US" altLang="ko-KR" sz="105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7</a:t>
            </a:r>
            <a:endParaRPr lang="en-US" altLang="ko-KR" sz="1050" spc="-15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1386" y="2032932"/>
            <a:ext cx="1893947" cy="1998366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9000"/>
              </a:srgbClr>
            </a:outerShdw>
          </a:effectLst>
        </p:spPr>
      </p:pic>
      <p:sp>
        <p:nvSpPr>
          <p:cNvPr id="15" name="직사각형 14"/>
          <p:cNvSpPr/>
          <p:nvPr/>
        </p:nvSpPr>
        <p:spPr>
          <a:xfrm>
            <a:off x="4231132" y="4144860"/>
            <a:ext cx="782587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5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</a:t>
            </a:r>
            <a:r>
              <a:rPr lang="ko-KR" altLang="en-US" sz="105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커리큘럼 </a:t>
            </a:r>
            <a:r>
              <a:rPr lang="en-US" altLang="ko-KR" sz="105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2</a:t>
            </a:r>
            <a:endParaRPr lang="en-US" altLang="ko-KR" sz="1050" spc="-15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066573" y="4144860"/>
            <a:ext cx="883575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5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</a:t>
            </a:r>
            <a:r>
              <a:rPr lang="ko-KR" altLang="en-US" sz="1050" spc="-15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과정별소개</a:t>
            </a:r>
            <a:r>
              <a:rPr lang="ko-KR" altLang="en-US" sz="105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5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2</a:t>
            </a:r>
            <a:endParaRPr lang="en-US" altLang="ko-KR" sz="1050" spc="-15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4211776" y="5638707"/>
            <a:ext cx="994183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5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4. </a:t>
            </a:r>
            <a:r>
              <a:rPr lang="ko-KR" altLang="en-US" sz="105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코칭앱페이지 등</a:t>
            </a:r>
            <a:endParaRPr lang="en-US" altLang="ko-KR" sz="1050" spc="-15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793" y="2072577"/>
            <a:ext cx="1733616" cy="1782172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9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910119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모서리가 둥근 직사각형 16"/>
          <p:cNvSpPr/>
          <p:nvPr/>
        </p:nvSpPr>
        <p:spPr>
          <a:xfrm>
            <a:off x="4946840" y="4480559"/>
            <a:ext cx="3507971" cy="1562793"/>
          </a:xfrm>
          <a:prstGeom prst="roundRect">
            <a:avLst>
              <a:gd name="adj" fmla="val 801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1064028" y="4480559"/>
            <a:ext cx="3507971" cy="1562793"/>
          </a:xfrm>
          <a:prstGeom prst="roundRect">
            <a:avLst>
              <a:gd name="adj" fmla="val 801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7905404" y="401870"/>
            <a:ext cx="1098815" cy="27699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r"/>
            <a:r>
              <a:rPr lang="ko-KR" altLang="en-US" sz="1200" b="1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이탈원인</a:t>
            </a:r>
            <a:r>
              <a:rPr lang="ko-KR" altLang="en-US" sz="12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분석</a:t>
            </a:r>
            <a:endParaRPr lang="ko-KR" altLang="en-US" sz="1200" b="1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36868" y="98606"/>
            <a:ext cx="4572000" cy="25391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05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Hotjar</a:t>
            </a:r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&gt; </a:t>
            </a:r>
            <a:r>
              <a:rPr lang="en-US" altLang="ko-KR" sz="1050" b="1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café_posting</a:t>
            </a:r>
            <a:r>
              <a:rPr lang="en-US" altLang="ko-KR" sz="105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&gt; recordings </a:t>
            </a:r>
            <a:endParaRPr lang="ko-KR" altLang="en-US" sz="1050" b="1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136868" y="401870"/>
            <a:ext cx="886735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5112566" y="4962866"/>
            <a:ext cx="3151149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Tx/>
              <a:buChar char="-"/>
            </a:pPr>
            <a:r>
              <a:rPr lang="en-US" altLang="ko-KR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Exited page</a:t>
            </a:r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 </a:t>
            </a:r>
            <a:r>
              <a:rPr lang="en-US" altLang="ko-KR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login </a:t>
            </a:r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혹은 </a:t>
            </a:r>
            <a:r>
              <a:rPr lang="en-US" altLang="ko-KR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signup </a:t>
            </a:r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 경우는 분명 </a:t>
            </a:r>
            <a:r>
              <a:rPr lang="en-US" altLang="ko-KR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/>
            </a:r>
            <a:br>
              <a:rPr lang="en-US" altLang="ko-KR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ko-KR" altLang="en-US" sz="100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네아로</a:t>
            </a:r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00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로그인이</a:t>
            </a:r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문제</a:t>
            </a:r>
            <a:r>
              <a:rPr lang="en-US" altLang="ko-KR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약 </a:t>
            </a:r>
            <a:r>
              <a:rPr lang="en-US" altLang="ko-KR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28%</a:t>
            </a:r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</a:t>
            </a:r>
            <a:r>
              <a:rPr lang="ko-KR" altLang="en-US" sz="100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이탈원인</a:t>
            </a:r>
            <a:r>
              <a:rPr lang="en-US" altLang="ko-KR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 보입니다</a:t>
            </a:r>
            <a:endParaRPr lang="en-US" altLang="ko-KR" sz="1000" dirty="0" smtClean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1000" dirty="0" smtClean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단순화</a:t>
            </a:r>
            <a:r>
              <a:rPr lang="en-US" altLang="ko-KR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비회원 상담도 가능하면 체험권신청페이지에 </a:t>
            </a:r>
            <a:r>
              <a:rPr lang="en-US" altLang="ko-KR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/>
            </a:r>
            <a:br>
              <a:rPr lang="en-US" altLang="ko-KR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대한 장벽 낮출 수 있을 것이라 생각됩니다</a:t>
            </a:r>
            <a:endParaRPr lang="ko-KR" altLang="en-US" sz="100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9066" y="787163"/>
            <a:ext cx="1507871" cy="2636779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9000"/>
              </a:srgbClr>
            </a:outerShdw>
          </a:effectLst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175" y="1261051"/>
            <a:ext cx="2492843" cy="1964141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9000"/>
              </a:srgbClr>
            </a:outerShdw>
          </a:effectLst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1788" y="1002004"/>
            <a:ext cx="1733616" cy="1782172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9000"/>
              </a:srgbClr>
            </a:outerShdw>
          </a:effectLst>
        </p:spPr>
      </p:pic>
      <p:sp>
        <p:nvSpPr>
          <p:cNvPr id="10" name="직사각형 9"/>
          <p:cNvSpPr/>
          <p:nvPr/>
        </p:nvSpPr>
        <p:spPr>
          <a:xfrm>
            <a:off x="924248" y="3572004"/>
            <a:ext cx="1297150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5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lang="ko-KR" altLang="en-US" sz="10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체험신청페이지 </a:t>
            </a:r>
            <a:r>
              <a:rPr lang="en-US" altLang="ko-KR" sz="10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4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4044763" y="3572004"/>
            <a:ext cx="936475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5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</a:t>
            </a:r>
            <a:r>
              <a:rPr lang="ko-KR" altLang="en-US" sz="10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회원가입 </a:t>
            </a:r>
            <a:r>
              <a:rPr lang="en-US" altLang="ko-KR" sz="10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2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6390021" y="3572004"/>
            <a:ext cx="1297150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5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</a:t>
            </a:r>
            <a:r>
              <a:rPr lang="ko-KR" altLang="en-US" sz="10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동영상강의활용 </a:t>
            </a:r>
            <a:r>
              <a:rPr lang="en-US" altLang="ko-KR" sz="10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2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1156195" y="4988654"/>
            <a:ext cx="335680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네이버 </a:t>
            </a:r>
            <a:r>
              <a:rPr lang="ko-KR" altLang="en-US" sz="10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아이디로 로그인 후 </a:t>
            </a:r>
            <a:r>
              <a:rPr lang="en-US" altLang="ko-KR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  <a:sym typeface="Wingdings" panose="05000000000000000000" pitchFamily="2" charset="2"/>
              </a:rPr>
              <a:t></a:t>
            </a:r>
            <a:r>
              <a:rPr lang="en-US" altLang="ko-KR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0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상세정보 입력이 </a:t>
            </a:r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귀찮은 부분</a:t>
            </a:r>
            <a:r>
              <a:rPr lang="en-US" altLang="ko-KR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/>
            </a:r>
            <a:br>
              <a:rPr lang="en-US" altLang="ko-KR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en-US" altLang="ko-KR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en-US" altLang="ko-KR" sz="1000" dirty="0" err="1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Hotjar</a:t>
            </a:r>
            <a:r>
              <a:rPr lang="en-US" altLang="ko-KR" sz="10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User ID: </a:t>
            </a:r>
            <a:r>
              <a:rPr lang="en-US" altLang="ko-KR" sz="10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  <a:hlinkClick r:id="rId5"/>
              </a:rPr>
              <a:t>b6f4cea5</a:t>
            </a:r>
            <a:r>
              <a:rPr lang="en-US" altLang="ko-KR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endParaRPr lang="en-US" altLang="ko-KR" sz="100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조금 더 간단한 </a:t>
            </a:r>
            <a:r>
              <a:rPr lang="en-US" altLang="ko-KR" sz="10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form</a:t>
            </a:r>
            <a:r>
              <a:rPr lang="ko-KR" altLang="en-US" sz="10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으로 만들어도 될 것 </a:t>
            </a:r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같습니다</a:t>
            </a:r>
            <a:endParaRPr lang="en-US" altLang="ko-KR" sz="100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333284" y="4627188"/>
            <a:ext cx="213872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lang="ko-KR" altLang="en-US" sz="1200" b="1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네아로</a:t>
            </a:r>
            <a:r>
              <a:rPr lang="ko-KR" altLang="en-US" sz="12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2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+ </a:t>
            </a:r>
            <a:r>
              <a:rPr lang="ko-KR" altLang="en-US" sz="12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번거로운 인증 문제 </a:t>
            </a:r>
            <a:endParaRPr lang="ko-KR" altLang="en-US" sz="1200" b="1" dirty="0"/>
          </a:p>
        </p:txBody>
      </p:sp>
      <p:sp>
        <p:nvSpPr>
          <p:cNvPr id="15" name="직사각형 14"/>
          <p:cNvSpPr/>
          <p:nvPr/>
        </p:nvSpPr>
        <p:spPr>
          <a:xfrm>
            <a:off x="5226882" y="4627188"/>
            <a:ext cx="248177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 smtClean="0"/>
              <a:t>2. </a:t>
            </a:r>
            <a:r>
              <a:rPr lang="ko-KR" altLang="en-US" sz="1200" b="1" dirty="0" err="1" smtClean="0"/>
              <a:t>체험권</a:t>
            </a:r>
            <a:r>
              <a:rPr lang="ko-KR" altLang="en-US" sz="1200" b="1" dirty="0" smtClean="0"/>
              <a:t> 신청 페이지에 대한 장벽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12872458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6868" y="98606"/>
            <a:ext cx="4572000" cy="25391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05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Hotjar</a:t>
            </a:r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&gt; </a:t>
            </a:r>
            <a:r>
              <a:rPr lang="en-US" altLang="ko-KR" sz="1050" b="1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heatmaps</a:t>
            </a:r>
            <a:endParaRPr lang="ko-KR" altLang="en-US" sz="1050" b="1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136868" y="401870"/>
            <a:ext cx="886735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94" y="562843"/>
            <a:ext cx="3580184" cy="239353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794" y="2956374"/>
            <a:ext cx="3580184" cy="2332331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4010599" y="599715"/>
            <a:ext cx="4031873" cy="4385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체험권</a:t>
            </a:r>
            <a:r>
              <a:rPr lang="ko-KR" altLang="en-US" sz="12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신청 카테고리 생성</a:t>
            </a:r>
            <a:endParaRPr lang="en-US" altLang="ko-KR" sz="1050" b="1" dirty="0" smtClean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05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메인에서</a:t>
            </a:r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바로 </a:t>
            </a:r>
            <a:r>
              <a:rPr lang="ko-KR" altLang="en-US" sz="105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체험권</a:t>
            </a:r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신청페이지로 넘어가는 </a:t>
            </a:r>
            <a:r>
              <a:rPr lang="ko-KR" altLang="en-US" sz="105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클릭율</a:t>
            </a:r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(1.17%) </a:t>
            </a:r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증가 </a:t>
            </a:r>
            <a:endParaRPr lang="en-US" altLang="ko-KR" sz="105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4996" y="2165190"/>
            <a:ext cx="2015745" cy="4285127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1413165" y="2956373"/>
            <a:ext cx="257694" cy="160973"/>
          </a:xfrm>
          <a:prstGeom prst="rect">
            <a:avLst/>
          </a:prstGeom>
          <a:solidFill>
            <a:srgbClr val="C00000">
              <a:alpha val="10000"/>
            </a:srgbClr>
          </a:solidFill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7306888" y="3499731"/>
            <a:ext cx="997526" cy="282559"/>
          </a:xfrm>
          <a:prstGeom prst="rect">
            <a:avLst/>
          </a:prstGeom>
          <a:solidFill>
            <a:srgbClr val="C00000">
              <a:alpha val="10000"/>
            </a:srgbClr>
          </a:solidFill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2366773" y="5724103"/>
            <a:ext cx="4214616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ko-KR" sz="12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02, 03</a:t>
            </a:r>
            <a:r>
              <a:rPr lang="ko-KR" altLang="en-US" sz="12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누를 수 있게 변경할지</a:t>
            </a:r>
            <a:endParaRPr lang="en-US" altLang="ko-KR" sz="1050" b="1" dirty="0" smtClean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 algn="r">
              <a:buFontTx/>
              <a:buChar char="-"/>
            </a:pPr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05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메인에서</a:t>
            </a:r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누르는 경우 관련 페이지로 넘어가는 것이 가능하면</a:t>
            </a:r>
            <a:endParaRPr lang="en-US" altLang="ko-KR" sz="1050" dirty="0" smtClean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 algn="r">
              <a:buFontTx/>
              <a:buChar char="-"/>
            </a:pPr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05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고관여</a:t>
            </a:r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페이지에 도달하여 </a:t>
            </a:r>
            <a:r>
              <a:rPr lang="en-US" altLang="ko-KR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user engagement</a:t>
            </a:r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 더 높아질 것으로 예상</a:t>
            </a:r>
            <a:endParaRPr lang="en-US" altLang="ko-KR" sz="105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188566" y="5197334"/>
            <a:ext cx="53928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ko-KR" sz="12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</a:t>
            </a:r>
            <a:r>
              <a:rPr lang="ko-KR" altLang="en-US" sz="12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영재고 입시</a:t>
            </a:r>
            <a:r>
              <a:rPr lang="en-US" altLang="ko-KR" sz="12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’</a:t>
            </a:r>
            <a:r>
              <a:rPr lang="ko-KR" altLang="en-US" sz="12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 적은 관심</a:t>
            </a:r>
            <a:endParaRPr lang="en-US" altLang="ko-KR" sz="1200" b="1" dirty="0" smtClean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r"/>
            <a:r>
              <a:rPr lang="en-US" altLang="ko-KR" sz="12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</a:t>
            </a:r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클릭하는 버튼은 아니지만 </a:t>
            </a:r>
            <a:r>
              <a:rPr lang="en-US" altLang="ko-KR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KMO</a:t>
            </a:r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와 물리올림피아드에 비해 영재고 입시에 대한 관심이 </a:t>
            </a:r>
            <a:r>
              <a:rPr lang="ko-KR" altLang="en-US" sz="105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낮아보임</a:t>
            </a:r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en-US" altLang="ko-KR" sz="105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778884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6868" y="98606"/>
            <a:ext cx="4572000" cy="25391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05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Hotjar</a:t>
            </a:r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&gt; </a:t>
            </a:r>
            <a:r>
              <a:rPr lang="en-US" altLang="ko-KR" sz="1050" b="1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heatmaps</a:t>
            </a:r>
            <a:endParaRPr lang="ko-KR" altLang="en-US" sz="1050" b="1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136868" y="401870"/>
            <a:ext cx="886735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7002" y="539501"/>
            <a:ext cx="4032538" cy="349464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3943" y="539502"/>
            <a:ext cx="1477736" cy="3494646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1627667" y="4357068"/>
            <a:ext cx="33137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동영상 강의 활용 방법에 대한 낮은 관심</a:t>
            </a:r>
            <a:endParaRPr lang="en-US" altLang="ko-KR" sz="1200" b="1" dirty="0" smtClean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2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</a:t>
            </a:r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이 페이지를 하단으로 빼면 </a:t>
            </a:r>
            <a:r>
              <a:rPr lang="ko-KR" altLang="en-US" sz="105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이탈율이</a:t>
            </a:r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낮아 질 것으로 예상</a:t>
            </a:r>
            <a:endParaRPr lang="en-US" altLang="ko-KR" sz="105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842195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909" y="1154340"/>
            <a:ext cx="7871917" cy="2952579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136868" y="98606"/>
            <a:ext cx="4572000" cy="25391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GA &gt; </a:t>
            </a:r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잠재고객 </a:t>
            </a:r>
            <a:r>
              <a:rPr lang="en-US" altLang="ko-KR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&gt; </a:t>
            </a:r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개요</a:t>
            </a:r>
            <a:endParaRPr lang="ko-KR" altLang="en-US" sz="1050" b="1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42691" y="415035"/>
            <a:ext cx="3899305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8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유의 </a:t>
            </a:r>
            <a:r>
              <a:rPr lang="en-US" altLang="ko-KR" sz="8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8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쿠키를 삭제한 직원</a:t>
            </a:r>
            <a:r>
              <a:rPr lang="en-US" altLang="ko-KR" sz="8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8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학생의 경우도 신규 방문자로 기록 되기 때문에 포함된 수치입니다</a:t>
            </a:r>
            <a:endParaRPr lang="ko-KR" altLang="en-US" sz="8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136868" y="401870"/>
            <a:ext cx="886735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6838241" y="414873"/>
            <a:ext cx="2165978" cy="26161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pPr algn="r"/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현재 일 평균 신규 방문자 </a:t>
            </a: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45</a:t>
            </a:r>
            <a:r>
              <a:rPr lang="ko-KR" altLang="en-US" sz="11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명 추정</a:t>
            </a:r>
            <a:endParaRPr lang="ko-KR" altLang="en-US" sz="1100" dirty="0"/>
          </a:p>
        </p:txBody>
      </p:sp>
      <p:sp>
        <p:nvSpPr>
          <p:cNvPr id="7" name="직사각형 6"/>
          <p:cNvSpPr/>
          <p:nvPr/>
        </p:nvSpPr>
        <p:spPr>
          <a:xfrm>
            <a:off x="772909" y="4164189"/>
            <a:ext cx="471591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사용자마다 </a:t>
            </a:r>
            <a:r>
              <a:rPr lang="en-US" altLang="ko-KR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30</a:t>
            </a:r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분의 세션 시간이 있는데</a:t>
            </a:r>
            <a:r>
              <a:rPr lang="en-US" altLang="ko-KR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 것이 만료될 때 세션 수가 증가합니다</a:t>
            </a:r>
            <a:r>
              <a:rPr lang="en-US" altLang="ko-KR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</a:p>
          <a:p>
            <a:pPr marL="171450" indent="-171450">
              <a:buFontTx/>
              <a:buChar char="-"/>
            </a:pPr>
            <a:endParaRPr lang="en-US" altLang="ko-KR" sz="1050" dirty="0" smtClean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50" b="1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신규방문자</a:t>
            </a:r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쿠키가 남아 있지 않은 방문자</a:t>
            </a:r>
            <a:endParaRPr lang="en-US" altLang="ko-KR" sz="1050" dirty="0" smtClean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Tx/>
              <a:buChar char="-"/>
            </a:pPr>
            <a:endParaRPr lang="en-US" altLang="ko-KR" sz="1050" dirty="0" smtClean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5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사용자</a:t>
            </a:r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</a:t>
            </a:r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05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재방문자의</a:t>
            </a:r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방문을 합친 수</a:t>
            </a:r>
            <a:endParaRPr lang="en-US" altLang="ko-KR" sz="1050" dirty="0" smtClean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Tx/>
              <a:buChar char="-"/>
            </a:pPr>
            <a:endParaRPr lang="en-US" altLang="ko-KR" sz="1050" dirty="0" smtClean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50" b="1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페이지뷰</a:t>
            </a:r>
            <a:r>
              <a:rPr lang="ko-KR" altLang="en-US" sz="105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수</a:t>
            </a:r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페이지를 </a:t>
            </a:r>
            <a:r>
              <a:rPr lang="ko-KR" altLang="en-US" sz="105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새로고침</a:t>
            </a:r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할 때도 증가하는 총 페이지 로드 수</a:t>
            </a:r>
            <a:endParaRPr lang="en-US" altLang="ko-KR" sz="1050" dirty="0" smtClean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105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587999" y="5316588"/>
            <a:ext cx="3265715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algn="r"/>
            <a:r>
              <a:rPr lang="ko-KR" altLang="en-US" sz="14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현구매전환율 추정치</a:t>
            </a:r>
            <a:endParaRPr lang="en-US" altLang="ko-KR" sz="1400" b="1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r"/>
            <a:endParaRPr lang="en-US" altLang="ko-KR" sz="1400" b="1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 algn="r">
              <a:buFontTx/>
              <a:buChar char="-"/>
            </a:pP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신규 </a:t>
            </a: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  <a:sym typeface="Wingdings" panose="05000000000000000000" pitchFamily="2" charset="2"/>
              </a:rPr>
              <a:t></a:t>
            </a: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구매 </a:t>
            </a:r>
            <a:r>
              <a:rPr lang="ko-KR" altLang="en-US" sz="1100" dirty="0" err="1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전환율</a:t>
            </a: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2%</a:t>
            </a:r>
          </a:p>
          <a:p>
            <a:pPr marL="171450" indent="-171450" algn="r">
              <a:buFontTx/>
              <a:buChar char="-"/>
            </a:pP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체험</a:t>
            </a: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구매 </a:t>
            </a:r>
            <a:r>
              <a:rPr lang="ko-KR" altLang="en-US" sz="1100" dirty="0" err="1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전환율</a:t>
            </a: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40% </a:t>
            </a:r>
          </a:p>
          <a:p>
            <a:pPr marL="171450" indent="-171450" algn="r">
              <a:buFontTx/>
              <a:buChar char="-"/>
            </a:pPr>
            <a:endParaRPr lang="en-US" altLang="ko-KR" sz="110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 algn="r">
              <a:buFontTx/>
              <a:buChar char="-"/>
            </a:pP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하루 사이트 유입 </a:t>
            </a: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45</a:t>
            </a: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명 중 </a:t>
            </a: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명 꼴로 </a:t>
            </a:r>
            <a:r>
              <a:rPr lang="ko-KR" altLang="en-US" sz="1100" dirty="0" err="1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구매전환</a:t>
            </a:r>
            <a:endParaRPr lang="en-US" altLang="ko-KR" sz="110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039498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6868" y="98606"/>
            <a:ext cx="4572000" cy="25391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05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Hotjar</a:t>
            </a:r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&gt; </a:t>
            </a:r>
            <a:r>
              <a:rPr lang="en-US" altLang="ko-KR" sz="1050" b="1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heatmaps</a:t>
            </a:r>
            <a:endParaRPr lang="ko-KR" altLang="en-US" sz="1050" b="1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136868" y="401870"/>
            <a:ext cx="886735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9857" y="590203"/>
            <a:ext cx="3296575" cy="384879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6489" y="590203"/>
            <a:ext cx="1418733" cy="3848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9409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6868" y="98606"/>
            <a:ext cx="4572000" cy="25391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05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Hotjar</a:t>
            </a:r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&gt; </a:t>
            </a:r>
            <a:r>
              <a:rPr lang="en-US" altLang="ko-KR" sz="1050" b="1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heatmaps</a:t>
            </a:r>
            <a:endParaRPr lang="ko-KR" altLang="en-US" sz="1050" b="1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136868" y="401870"/>
            <a:ext cx="886735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948" y="746327"/>
            <a:ext cx="3989552" cy="254551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0543" y="746327"/>
            <a:ext cx="4018335" cy="254551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2486" y="3380249"/>
            <a:ext cx="2196391" cy="3029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5481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6868" y="98606"/>
            <a:ext cx="4572000" cy="25391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05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Hotjar</a:t>
            </a:r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&gt; </a:t>
            </a:r>
            <a:r>
              <a:rPr lang="en-US" altLang="ko-KR" sz="1050" b="1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heatmaps</a:t>
            </a:r>
            <a:endParaRPr lang="ko-KR" altLang="en-US" sz="1050" b="1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136868" y="401870"/>
            <a:ext cx="886735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386" y="664933"/>
            <a:ext cx="3767051" cy="210935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2490" y="664933"/>
            <a:ext cx="3779589" cy="2109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9827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6868" y="98606"/>
            <a:ext cx="4572000" cy="25391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05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Hotjar</a:t>
            </a:r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&gt; </a:t>
            </a:r>
            <a:r>
              <a:rPr lang="en-US" altLang="ko-KR" sz="1050" b="1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heatmaps</a:t>
            </a:r>
            <a:endParaRPr lang="ko-KR" altLang="en-US" sz="1050" b="1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136868" y="401870"/>
            <a:ext cx="886735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476" y="825298"/>
            <a:ext cx="4133763" cy="235057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8868" y="825298"/>
            <a:ext cx="4079398" cy="235284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4116" y="3280323"/>
            <a:ext cx="2724150" cy="2924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7388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9269" y="1022466"/>
            <a:ext cx="3038512" cy="345705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2131" y="1022466"/>
            <a:ext cx="1648338" cy="3457055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990750" y="5168047"/>
            <a:ext cx="487634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5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모바일</a:t>
            </a:r>
            <a:endParaRPr lang="en-US" altLang="ko-KR" sz="105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398904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651" y="1015999"/>
            <a:ext cx="2367181" cy="306808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6286" y="1015999"/>
            <a:ext cx="2396944" cy="3068088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1015688" y="5658498"/>
            <a:ext cx="311304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5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PC</a:t>
            </a:r>
            <a:endParaRPr lang="en-US" altLang="ko-KR" sz="105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466" y="1015999"/>
            <a:ext cx="3599511" cy="3068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880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202649" y="2754719"/>
            <a:ext cx="676569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36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네이버 키워드 광고</a:t>
            </a:r>
            <a:endParaRPr lang="en-US" altLang="ko-KR" sz="3600" b="1" dirty="0" smtClean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901385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264" y="713632"/>
            <a:ext cx="3742909" cy="397843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6961" y="713632"/>
            <a:ext cx="3793832" cy="2291577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663198" y="5697031"/>
            <a:ext cx="617020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- 1~5</a:t>
            </a:r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위 진입 목표</a:t>
            </a:r>
            <a:endParaRPr lang="en-US" altLang="ko-KR" sz="1000" dirty="0" smtClean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시간이 지나면서 </a:t>
            </a:r>
            <a:r>
              <a:rPr lang="ko-KR" altLang="en-US" sz="100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입찰가</a:t>
            </a:r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조정을 통해 비용 최소화 예정</a:t>
            </a:r>
            <a:endParaRPr lang="ko-KR" altLang="en-US" sz="100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36868" y="98606"/>
            <a:ext cx="4572000" cy="25391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네이버 키워드 진입 결과</a:t>
            </a:r>
            <a:endParaRPr lang="ko-KR" altLang="en-US" sz="1050" b="1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136868" y="401870"/>
            <a:ext cx="886735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663198" y="4973756"/>
            <a:ext cx="6170204" cy="7232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총 </a:t>
            </a:r>
            <a:r>
              <a:rPr lang="en-US" altLang="ko-KR" sz="11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15</a:t>
            </a:r>
            <a:r>
              <a:rPr lang="ko-KR" altLang="en-US" sz="11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개의 유효 키워드에 진입</a:t>
            </a:r>
            <a:endParaRPr lang="en-US" altLang="ko-KR" sz="1100" b="1" dirty="0" smtClean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*</a:t>
            </a:r>
            <a:r>
              <a:rPr lang="en-US" altLang="ko-KR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‘CMS</a:t>
            </a:r>
            <a:r>
              <a:rPr lang="ko-KR" altLang="en-US" sz="100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영재관</a:t>
            </a:r>
            <a:r>
              <a:rPr lang="en-US" altLang="ko-KR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’</a:t>
            </a:r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경우 키워드에서 제외되었습니다</a:t>
            </a:r>
            <a:endParaRPr lang="en-US" altLang="ko-KR" sz="1000" dirty="0" smtClean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100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ko-KR" altLang="en-US" sz="100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935396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688136" y="5266547"/>
            <a:ext cx="617020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00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썸네일이</a:t>
            </a:r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사진으로도 나오면 더 유입이 많아질 것으로 예상</a:t>
            </a:r>
            <a:endParaRPr lang="en-US" altLang="ko-KR" sz="1000" dirty="0" smtClean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책이나 사람을 활용한 사진이 있다면 공유 부탁드립니다</a:t>
            </a:r>
            <a:endParaRPr lang="ko-KR" altLang="en-US" sz="100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36868" y="98606"/>
            <a:ext cx="4572000" cy="25391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네이버 키워드 진입 결과</a:t>
            </a:r>
            <a:endParaRPr lang="ko-KR" altLang="en-US" sz="1050" b="1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136868" y="401870"/>
            <a:ext cx="886735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8398" y="523073"/>
            <a:ext cx="2499553" cy="157083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892" y="554068"/>
            <a:ext cx="2323147" cy="365693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4738" y="546369"/>
            <a:ext cx="2376961" cy="3861690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907064" y="1730995"/>
            <a:ext cx="2232182" cy="362916"/>
          </a:xfrm>
          <a:prstGeom prst="rect">
            <a:avLst/>
          </a:prstGeom>
          <a:solidFill>
            <a:srgbClr val="C00000">
              <a:alpha val="10000"/>
            </a:srgbClr>
          </a:solidFill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337127" y="2679134"/>
            <a:ext cx="2232182" cy="318578"/>
          </a:xfrm>
          <a:prstGeom prst="rect">
            <a:avLst/>
          </a:prstGeom>
          <a:solidFill>
            <a:srgbClr val="C00000">
              <a:alpha val="10000"/>
            </a:srgbClr>
          </a:solidFill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5834611" y="1211435"/>
            <a:ext cx="2290154" cy="318578"/>
          </a:xfrm>
          <a:prstGeom prst="rect">
            <a:avLst/>
          </a:prstGeom>
          <a:solidFill>
            <a:srgbClr val="C00000">
              <a:alpha val="10000"/>
            </a:srgbClr>
          </a:solidFill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776781" y="4772608"/>
            <a:ext cx="51206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100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썸네일의</a:t>
            </a:r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경우 텍스트가 들어간 경우 </a:t>
            </a:r>
            <a:r>
              <a:rPr lang="ko-KR" altLang="en-US" sz="100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네이버측에서</a:t>
            </a:r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심사를 거절하므로</a:t>
            </a:r>
            <a:r>
              <a:rPr lang="en-US" altLang="ko-KR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/>
            </a:r>
            <a:br>
              <a:rPr lang="en-US" altLang="ko-KR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en-US" altLang="ko-KR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</a:t>
            </a:r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사이트 내 강의와 교재 사진을 사용하였습니다</a:t>
            </a:r>
            <a:endParaRPr lang="ko-KR" altLang="en-US" sz="100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337515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6868" y="98606"/>
            <a:ext cx="4572000" cy="25391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05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하위소재</a:t>
            </a:r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수정</a:t>
            </a:r>
            <a:endParaRPr lang="ko-KR" altLang="en-US" sz="1050" b="1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136868" y="401870"/>
            <a:ext cx="886735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0684" y="897948"/>
            <a:ext cx="6059718" cy="1163609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416763" y="4160670"/>
            <a:ext cx="512069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- 5</a:t>
            </a:r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개의 소재 중 가장 낮은 </a:t>
            </a:r>
            <a:r>
              <a:rPr lang="ko-KR" altLang="en-US" sz="100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클릭율의</a:t>
            </a:r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소재 </a:t>
            </a:r>
            <a:r>
              <a:rPr lang="en-US" altLang="ko-KR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ad1 </a:t>
            </a:r>
            <a:r>
              <a:rPr lang="en-US" altLang="ko-KR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  <a:sym typeface="Wingdings" panose="05000000000000000000" pitchFamily="2" charset="2"/>
              </a:rPr>
              <a:t> ad6</a:t>
            </a:r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  <a:sym typeface="Wingdings" panose="05000000000000000000" pitchFamily="2" charset="2"/>
              </a:rPr>
              <a:t>으로 변경 업데이트</a:t>
            </a:r>
            <a:endParaRPr lang="ko-KR" altLang="en-US" sz="100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0684" y="2690638"/>
            <a:ext cx="6059718" cy="1100953"/>
          </a:xfrm>
          <a:prstGeom prst="rect">
            <a:avLst/>
          </a:prstGeom>
        </p:spPr>
      </p:pic>
      <p:sp>
        <p:nvSpPr>
          <p:cNvPr id="7" name="아래쪽 화살표 6"/>
          <p:cNvSpPr/>
          <p:nvPr/>
        </p:nvSpPr>
        <p:spPr>
          <a:xfrm>
            <a:off x="4041688" y="2172436"/>
            <a:ext cx="507076" cy="407323"/>
          </a:xfrm>
          <a:prstGeom prst="down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689956" y="763408"/>
            <a:ext cx="7633906" cy="3158836"/>
          </a:xfrm>
          <a:prstGeom prst="rect">
            <a:avLst/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49270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6868" y="98606"/>
            <a:ext cx="4572000" cy="25391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GA &gt; </a:t>
            </a:r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잠재고객 </a:t>
            </a:r>
            <a:r>
              <a:rPr lang="en-US" altLang="ko-KR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&gt; </a:t>
            </a:r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개요 </a:t>
            </a:r>
            <a:r>
              <a:rPr lang="en-US" altLang="ko-KR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&gt; </a:t>
            </a:r>
            <a:r>
              <a:rPr lang="ko-KR" altLang="en-US" sz="105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신규 방문자</a:t>
            </a:r>
            <a:endParaRPr lang="ko-KR" altLang="en-US" sz="1050" b="1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136868" y="401870"/>
            <a:ext cx="886735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677" y="809565"/>
            <a:ext cx="8377732" cy="1386731"/>
          </a:xfrm>
          <a:prstGeom prst="rect">
            <a:avLst/>
          </a:prstGeom>
          <a:ln w="3175">
            <a:solidFill>
              <a:schemeClr val="bg2">
                <a:lumMod val="75000"/>
              </a:schemeClr>
            </a:solidFill>
          </a:ln>
        </p:spPr>
      </p:pic>
      <p:sp>
        <p:nvSpPr>
          <p:cNvPr id="6" name="직사각형 5"/>
          <p:cNvSpPr/>
          <p:nvPr/>
        </p:nvSpPr>
        <p:spPr>
          <a:xfrm>
            <a:off x="6880645" y="1461928"/>
            <a:ext cx="1226648" cy="215444"/>
          </a:xfrm>
          <a:prstGeom prst="rect">
            <a:avLst/>
          </a:prstGeom>
          <a:ln w="2540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80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2019</a:t>
            </a:r>
            <a:r>
              <a:rPr lang="ko-KR" altLang="en-US" sz="80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년 </a:t>
            </a:r>
            <a:r>
              <a:rPr lang="en-US" altLang="ko-KR" sz="80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</a:t>
            </a:r>
            <a:r>
              <a:rPr lang="ko-KR" altLang="en-US" sz="80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 </a:t>
            </a:r>
            <a:r>
              <a:rPr lang="en-US" altLang="ko-KR" sz="80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18</a:t>
            </a:r>
            <a:r>
              <a:rPr lang="ko-KR" altLang="en-US" sz="80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 </a:t>
            </a:r>
            <a:r>
              <a:rPr lang="en-US" altLang="ko-KR" sz="80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80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토</a:t>
            </a:r>
            <a:r>
              <a:rPr lang="en-US" altLang="ko-KR" sz="80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 KMO </a:t>
            </a:r>
            <a:r>
              <a:rPr lang="ko-KR" altLang="en-US" sz="80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시험일</a:t>
            </a:r>
            <a:endParaRPr lang="ko-KR" altLang="en-US" sz="800" spc="-15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타원 6"/>
          <p:cNvSpPr/>
          <p:nvPr/>
        </p:nvSpPr>
        <p:spPr>
          <a:xfrm>
            <a:off x="7412756" y="1677372"/>
            <a:ext cx="162427" cy="162427"/>
          </a:xfrm>
          <a:prstGeom prst="ellipse">
            <a:avLst/>
          </a:prstGeom>
          <a:solidFill>
            <a:srgbClr val="C00000">
              <a:alpha val="10000"/>
            </a:srgbClr>
          </a:solidFill>
          <a:ln w="317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381677" y="2281807"/>
            <a:ext cx="533863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- 2019</a:t>
            </a:r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년 대비 </a:t>
            </a:r>
            <a:r>
              <a:rPr lang="en-US" altLang="ko-KR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2020</a:t>
            </a:r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년 </a:t>
            </a:r>
            <a:r>
              <a:rPr lang="en-US" altLang="ko-KR" sz="10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3-5</a:t>
            </a:r>
            <a:r>
              <a:rPr lang="ko-KR" altLang="en-US" sz="10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</a:t>
            </a:r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상반기 신규 방문자가 유의미한 </a:t>
            </a:r>
            <a:r>
              <a:rPr lang="ko-KR" altLang="en-US" sz="10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증가를 보이지 않음</a:t>
            </a:r>
            <a:endParaRPr lang="ko-KR" altLang="en-US" sz="1000" b="1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42691" y="415035"/>
            <a:ext cx="3899305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8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유의 </a:t>
            </a:r>
            <a:r>
              <a:rPr lang="en-US" altLang="ko-KR" sz="8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8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쿠키를 삭제한 직원</a:t>
            </a:r>
            <a:r>
              <a:rPr lang="en-US" altLang="ko-KR" sz="8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8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학생의 경우도 신규 방문자로 기록 되기 때문에 포함된 수치입니다</a:t>
            </a:r>
            <a:endParaRPr lang="ko-KR" altLang="en-US" sz="8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81677" y="3819115"/>
            <a:ext cx="518778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- 2019</a:t>
            </a:r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년 </a:t>
            </a:r>
            <a:r>
              <a:rPr lang="en-US" altLang="ko-KR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9</a:t>
            </a:r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 </a:t>
            </a:r>
            <a:r>
              <a:rPr lang="en-US" altLang="ko-KR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18</a:t>
            </a:r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</a:t>
            </a:r>
            <a:r>
              <a:rPr lang="en-US" altLang="ko-KR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~10</a:t>
            </a:r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 </a:t>
            </a:r>
            <a:r>
              <a:rPr lang="en-US" altLang="ko-KR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27</a:t>
            </a:r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 사이의 데이터가 남아 있지 않음</a:t>
            </a:r>
            <a:endParaRPr lang="ko-KR" altLang="en-US" sz="100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658" y="2553957"/>
            <a:ext cx="6493987" cy="1239229"/>
          </a:xfrm>
          <a:prstGeom prst="rect">
            <a:avLst/>
          </a:prstGeom>
          <a:ln w="3175">
            <a:solidFill>
              <a:schemeClr val="bg2">
                <a:lumMod val="75000"/>
              </a:schemeClr>
            </a:solidFill>
          </a:ln>
        </p:spPr>
      </p:pic>
      <p:sp>
        <p:nvSpPr>
          <p:cNvPr id="12" name="직사각형 11"/>
          <p:cNvSpPr/>
          <p:nvPr/>
        </p:nvSpPr>
        <p:spPr>
          <a:xfrm>
            <a:off x="5969809" y="2876861"/>
            <a:ext cx="1345391" cy="215444"/>
          </a:xfrm>
          <a:prstGeom prst="rect">
            <a:avLst/>
          </a:prstGeom>
          <a:ln w="2540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80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2020</a:t>
            </a:r>
            <a:r>
              <a:rPr lang="ko-KR" altLang="en-US" sz="80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년  </a:t>
            </a:r>
            <a:r>
              <a:rPr lang="en-US" altLang="ko-KR" sz="80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KMO </a:t>
            </a:r>
            <a:r>
              <a:rPr lang="ko-KR" altLang="en-US" sz="80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시험일이 </a:t>
            </a:r>
            <a:r>
              <a:rPr lang="en-US" altLang="ko-KR" sz="80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9</a:t>
            </a:r>
            <a:r>
              <a:rPr lang="ko-KR" altLang="en-US" sz="80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월로 연기됨</a:t>
            </a:r>
            <a:endParaRPr lang="ko-KR" altLang="en-US" sz="800" spc="-15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5969809" y="3092305"/>
            <a:ext cx="910836" cy="376968"/>
          </a:xfrm>
          <a:prstGeom prst="rect">
            <a:avLst/>
          </a:prstGeom>
          <a:solidFill>
            <a:srgbClr val="C00000">
              <a:alpha val="10000"/>
            </a:srgbClr>
          </a:solidFill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677" y="4091265"/>
            <a:ext cx="7893693" cy="1738957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457392" y="5856151"/>
            <a:ext cx="533863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en-US" altLang="ko-KR" sz="10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2019</a:t>
            </a:r>
            <a:r>
              <a:rPr lang="ko-KR" altLang="en-US" sz="10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년 </a:t>
            </a:r>
            <a:r>
              <a:rPr lang="en-US" altLang="ko-KR" sz="10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11</a:t>
            </a:r>
            <a:r>
              <a:rPr lang="ko-KR" altLang="en-US" sz="10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</a:t>
            </a:r>
            <a:r>
              <a:rPr lang="en-US" altLang="ko-KR" sz="10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~12</a:t>
            </a:r>
            <a:r>
              <a:rPr lang="ko-KR" altLang="en-US" sz="10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 신규 방문자</a:t>
            </a:r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 유의미한 </a:t>
            </a:r>
            <a:r>
              <a:rPr lang="ko-KR" altLang="en-US" sz="10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증가 보이지 않음</a:t>
            </a:r>
            <a:endParaRPr lang="ko-KR" altLang="en-US" sz="1000" b="1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380336" y="5281976"/>
            <a:ext cx="6726957" cy="241704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4726340" y="6102372"/>
            <a:ext cx="4417660" cy="5232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r"/>
            <a:r>
              <a:rPr lang="ko-KR" altLang="en-US" sz="14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큰 변화 없이 유지 중인</a:t>
            </a:r>
          </a:p>
          <a:p>
            <a:pPr algn="r"/>
            <a:r>
              <a:rPr lang="en-US" altLang="ko-KR" sz="14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2019</a:t>
            </a:r>
            <a:r>
              <a:rPr lang="ko-KR" altLang="en-US" sz="14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년과 </a:t>
            </a:r>
            <a:r>
              <a:rPr lang="en-US" altLang="ko-KR" sz="14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2020</a:t>
            </a:r>
            <a:r>
              <a:rPr lang="ko-KR" altLang="en-US" sz="14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년 </a:t>
            </a:r>
            <a:r>
              <a:rPr lang="ko-KR" altLang="en-US" sz="1400" b="1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신규방문자</a:t>
            </a:r>
            <a:r>
              <a:rPr lang="ko-KR" altLang="en-US" sz="14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추이</a:t>
            </a:r>
            <a:endParaRPr lang="en-US" altLang="ko-KR" sz="1400" b="1" dirty="0" smtClean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00340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202649" y="2754719"/>
            <a:ext cx="676569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36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문제 및 가설</a:t>
            </a:r>
            <a:endParaRPr lang="en-US" altLang="ko-KR" sz="3600" b="1" dirty="0" smtClean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754902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950" y="566981"/>
            <a:ext cx="6288616" cy="4860228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3837420" y="401870"/>
            <a:ext cx="5166799" cy="26161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pPr algn="r"/>
            <a:r>
              <a:rPr lang="ko-KR" altLang="en-US" sz="11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가설 </a:t>
            </a:r>
            <a:r>
              <a:rPr lang="en-US" altLang="ko-KR" sz="11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‘</a:t>
            </a:r>
            <a:r>
              <a:rPr lang="ko-KR" altLang="en-US" sz="11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동영상강의 활용방법 페이지가 없으면 아래 페이지까지 적극적으로 탐색 될 것이다</a:t>
            </a:r>
            <a:r>
              <a:rPr lang="en-US" altLang="ko-KR" sz="11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’</a:t>
            </a:r>
            <a:endParaRPr lang="en-US" altLang="ko-KR" sz="1100" b="1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36868" y="98606"/>
            <a:ext cx="4572000" cy="25391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동영상강의 활용방법 페이지에서의 </a:t>
            </a:r>
            <a:r>
              <a:rPr lang="ko-KR" altLang="en-US" sz="105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이탈  </a:t>
            </a:r>
            <a:r>
              <a:rPr lang="en-US" altLang="ko-KR" sz="105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A/B TEST</a:t>
            </a:r>
            <a:endParaRPr lang="ko-KR" altLang="en-US" sz="1050" b="1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136868" y="401870"/>
            <a:ext cx="886735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995950" y="6265329"/>
            <a:ext cx="4716356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유입이 적기 때문에 최소 </a:t>
            </a:r>
            <a:r>
              <a:rPr lang="en-US" altLang="ko-KR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주는 수집해봐야 유의미한 결과를 얻을 수 있을 것 같습니다</a:t>
            </a:r>
            <a:endParaRPr lang="en-US" altLang="ko-KR" sz="105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4206913" y="5497378"/>
            <a:ext cx="3010785" cy="536788"/>
            <a:chOff x="995950" y="5251421"/>
            <a:chExt cx="4623454" cy="824308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95950" y="5485179"/>
              <a:ext cx="2171700" cy="590550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67650" y="5251421"/>
              <a:ext cx="2451754" cy="73798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063157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144" y="832757"/>
            <a:ext cx="6773778" cy="5081635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4614876" y="401870"/>
            <a:ext cx="4389343" cy="43088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pPr algn="r"/>
            <a:r>
              <a:rPr lang="ko-KR" altLang="en-US" sz="11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가설</a:t>
            </a:r>
            <a:r>
              <a:rPr lang="en-US" altLang="ko-KR" sz="11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r>
              <a:rPr lang="ko-KR" altLang="en-US" sz="11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1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‘</a:t>
            </a:r>
            <a:r>
              <a:rPr lang="ko-KR" altLang="en-US" sz="11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상세정보 입력란이 줄어들면 </a:t>
            </a:r>
            <a:r>
              <a:rPr lang="ko-KR" altLang="en-US" sz="1100" b="1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전환수가</a:t>
            </a:r>
            <a:r>
              <a:rPr lang="ko-KR" altLang="en-US" sz="11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증가할 것이다</a:t>
            </a:r>
            <a:r>
              <a:rPr lang="en-US" altLang="ko-KR" sz="11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’</a:t>
            </a:r>
          </a:p>
          <a:p>
            <a:pPr algn="r"/>
            <a:r>
              <a:rPr lang="ko-KR" altLang="en-US" sz="11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가설</a:t>
            </a:r>
            <a:r>
              <a:rPr lang="en-US" altLang="ko-KR" sz="11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 : '</a:t>
            </a:r>
            <a:r>
              <a:rPr lang="ko-KR" altLang="en-US" sz="11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상세정보 입력란 상단에 </a:t>
            </a:r>
            <a:r>
              <a:rPr lang="ko-KR" altLang="en-US" sz="1100" b="1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양해문구를</a:t>
            </a:r>
            <a:r>
              <a:rPr lang="ko-KR" altLang="en-US" sz="11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넣으면 </a:t>
            </a:r>
            <a:r>
              <a:rPr lang="ko-KR" altLang="en-US" sz="1100" b="1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전환수가</a:t>
            </a:r>
            <a:r>
              <a:rPr lang="ko-KR" altLang="en-US" sz="11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증가할 것이다</a:t>
            </a:r>
            <a:r>
              <a:rPr lang="en-US" altLang="ko-KR" sz="11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'</a:t>
            </a:r>
            <a:endParaRPr lang="en-US" altLang="ko-KR" sz="1100" b="1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36868" y="98606"/>
            <a:ext cx="4572000" cy="25391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체험신청페이지에서의 </a:t>
            </a:r>
            <a:r>
              <a:rPr lang="ko-KR" altLang="en-US" sz="105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이탈  </a:t>
            </a:r>
            <a:r>
              <a:rPr lang="en-US" altLang="ko-KR" sz="105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A/B TEST</a:t>
            </a:r>
            <a:endParaRPr lang="ko-KR" altLang="en-US" sz="1050" b="1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136868" y="401870"/>
            <a:ext cx="886735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1203768" y="6431583"/>
            <a:ext cx="4716356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유입이 적기 때문에 최소 </a:t>
            </a:r>
            <a:r>
              <a:rPr lang="en-US" altLang="ko-KR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주는 수집해봐야 유의미한 결과를 얻을 수 있을 것 같습니다</a:t>
            </a:r>
            <a:endParaRPr lang="en-US" altLang="ko-KR" sz="105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9145" y="5470948"/>
            <a:ext cx="1441997" cy="64527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1142" y="5267737"/>
            <a:ext cx="1889740" cy="823057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1203767" y="2598925"/>
            <a:ext cx="4623455" cy="709540"/>
          </a:xfrm>
          <a:prstGeom prst="rect">
            <a:avLst/>
          </a:prstGeom>
          <a:solidFill>
            <a:srgbClr val="C00000">
              <a:alpha val="10000"/>
            </a:srgbClr>
          </a:solidFill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97716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5594311" y="401870"/>
            <a:ext cx="3409908" cy="26161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pPr algn="r"/>
            <a:r>
              <a:rPr lang="ko-KR" altLang="en-US" sz="11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가설 </a:t>
            </a:r>
            <a:r>
              <a:rPr lang="en-US" altLang="ko-KR" sz="11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'</a:t>
            </a:r>
            <a:r>
              <a:rPr lang="ko-KR" altLang="en-US" sz="11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미션 참여율을 높이면 구매전환수가 증가 할 것이다</a:t>
            </a:r>
            <a:r>
              <a:rPr lang="en-US" altLang="ko-KR" sz="11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'</a:t>
            </a:r>
            <a:endParaRPr lang="en-US" altLang="ko-KR" sz="1100" b="1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023" y="1613220"/>
            <a:ext cx="6990531" cy="416257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136868" y="98606"/>
            <a:ext cx="4572000" cy="25391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저조한 </a:t>
            </a:r>
            <a:r>
              <a:rPr lang="ko-KR" altLang="en-US" sz="105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미션참여율</a:t>
            </a:r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105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채널톡</a:t>
            </a:r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활용</a:t>
            </a:r>
            <a:endParaRPr lang="ko-KR" altLang="en-US" sz="1050" b="1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136868" y="401870"/>
            <a:ext cx="886735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180831" y="528536"/>
            <a:ext cx="500631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미션 참여율을 높이는 인적자원 대체 </a:t>
            </a:r>
            <a:r>
              <a:rPr lang="en-US" altLang="ko-KR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100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채널톡을</a:t>
            </a:r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활용할 수 있지 않을까</a:t>
            </a:r>
            <a:endParaRPr lang="en-US" altLang="ko-KR" sz="1000" dirty="0" smtClean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내주 진행 예정</a:t>
            </a:r>
            <a:endParaRPr lang="en-US" altLang="ko-KR" sz="100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341779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4696629" y="401870"/>
            <a:ext cx="4307590" cy="26161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pPr algn="r"/>
            <a:r>
              <a:rPr lang="ko-KR" altLang="en-US" sz="11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가설 </a:t>
            </a:r>
            <a:r>
              <a:rPr lang="en-US" altLang="ko-KR" sz="11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:＇</a:t>
            </a:r>
            <a:r>
              <a:rPr lang="ko-KR" altLang="en-US" sz="1100" b="1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커리큘럼별</a:t>
            </a:r>
            <a:r>
              <a:rPr lang="ko-KR" altLang="en-US" sz="11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패키지를 만들면 패키지 구매 </a:t>
            </a:r>
            <a:r>
              <a:rPr lang="ko-KR" altLang="en-US" sz="1100" b="1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전환수가</a:t>
            </a:r>
            <a:r>
              <a:rPr lang="ko-KR" altLang="en-US" sz="11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증가 할 것이다</a:t>
            </a:r>
            <a:r>
              <a:rPr lang="en-US" altLang="ko-KR" sz="11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'</a:t>
            </a:r>
            <a:endParaRPr lang="en-US" altLang="ko-KR" sz="1100" b="1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201" y="1311872"/>
            <a:ext cx="3930516" cy="2287484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136868" y="98606"/>
            <a:ext cx="4572000" cy="25391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패키지에 대한 유입 증대 </a:t>
            </a:r>
            <a:r>
              <a:rPr lang="en-US" altLang="ko-KR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105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커리큘럼별</a:t>
            </a:r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패키지 만들기</a:t>
            </a:r>
            <a:endParaRPr lang="ko-KR" altLang="en-US" sz="1050" b="1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136868" y="401870"/>
            <a:ext cx="886735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0543" y="999445"/>
            <a:ext cx="4105638" cy="259991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0543" y="3732360"/>
            <a:ext cx="4059911" cy="2639105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465571" y="4682580"/>
            <a:ext cx="4046893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5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커리큘럼에 대한 높은 관심도</a:t>
            </a:r>
            <a:r>
              <a:rPr lang="en-US" altLang="ko-KR" sz="105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5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  <a:sym typeface="Wingdings" panose="05000000000000000000" pitchFamily="2" charset="2"/>
              </a:rPr>
              <a:t></a:t>
            </a:r>
            <a:r>
              <a:rPr lang="en-US" altLang="ko-KR" sz="105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05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커리큘럼에 따른 수강신청</a:t>
            </a:r>
            <a:endParaRPr lang="en-US" altLang="ko-KR" sz="1050" b="1" dirty="0" smtClean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105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조금 더 명확한 커리큘럼을 만들어 </a:t>
            </a:r>
            <a:r>
              <a:rPr lang="en-US" altLang="ko-KR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/>
            </a:r>
            <a:br>
              <a:rPr lang="en-US" altLang="ko-KR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그 커리큘럼을 통째로 </a:t>
            </a:r>
            <a:r>
              <a:rPr lang="ko-KR" altLang="en-US" sz="105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수강신청할</a:t>
            </a:r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수 있도록 만드는 방식으로 활용 가능</a:t>
            </a:r>
            <a:endParaRPr lang="ko-KR" altLang="en-US" sz="1050" b="1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4828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409" y="942791"/>
            <a:ext cx="3557030" cy="227694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0543" y="866953"/>
            <a:ext cx="2023851" cy="2428621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36868" y="98606"/>
            <a:ext cx="4572000" cy="25391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전환 및 인지도 증대 </a:t>
            </a:r>
            <a:r>
              <a:rPr lang="en-US" altLang="ko-KR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1</a:t>
            </a:r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 이벤트</a:t>
            </a:r>
            <a:endParaRPr lang="ko-KR" altLang="en-US" sz="1050" b="1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36868" y="401870"/>
            <a:ext cx="886735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510243" y="5146334"/>
            <a:ext cx="617020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예시</a:t>
            </a:r>
            <a:r>
              <a:rPr lang="en-US" altLang="ko-KR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endParaRPr lang="en-US" altLang="ko-KR" sz="100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친구와 함께 </a:t>
            </a:r>
            <a:r>
              <a:rPr lang="ko-KR" altLang="en-US" sz="100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등록시</a:t>
            </a:r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00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수강권</a:t>
            </a:r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할인 혜택</a:t>
            </a:r>
            <a:endParaRPr lang="en-US" altLang="ko-KR" sz="1000" dirty="0" smtClean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1000" dirty="0" smtClean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442581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6868" y="98606"/>
            <a:ext cx="4572000" cy="25391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GA &gt; </a:t>
            </a:r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행동 </a:t>
            </a:r>
            <a:r>
              <a:rPr lang="en-US" altLang="ko-KR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&gt; </a:t>
            </a:r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이벤트 </a:t>
            </a:r>
            <a:r>
              <a:rPr lang="en-US" altLang="ko-KR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&gt; </a:t>
            </a:r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개요 </a:t>
            </a:r>
            <a:r>
              <a:rPr lang="en-US" altLang="ko-KR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&gt; </a:t>
            </a:r>
            <a:r>
              <a:rPr lang="ko-KR" altLang="en-US" sz="105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이벤트 액션</a:t>
            </a:r>
            <a:endParaRPr lang="ko-KR" altLang="en-US" sz="1050" b="1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136868" y="401870"/>
            <a:ext cx="886735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084" y="514423"/>
            <a:ext cx="8132277" cy="3606444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3526947" y="2760653"/>
            <a:ext cx="367197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메인 페이지 내에서 각각 </a:t>
            </a:r>
            <a:r>
              <a:rPr lang="en-US" altLang="ko-KR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25, 50, 70, 90%</a:t>
            </a:r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 해당하는</a:t>
            </a:r>
            <a:endParaRPr lang="en-US" altLang="ko-KR" sz="1000" dirty="0" smtClean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00" b="1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스크롤마다</a:t>
            </a:r>
            <a:r>
              <a:rPr lang="ko-KR" altLang="en-US" sz="10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000" b="1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트래킹</a:t>
            </a:r>
            <a:r>
              <a:rPr lang="ko-KR" altLang="en-US" sz="10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수치</a:t>
            </a:r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입니다</a:t>
            </a:r>
            <a:endParaRPr lang="ko-KR" altLang="en-US" sz="100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883658" y="4172351"/>
            <a:ext cx="3538013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strike="sngStrike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수강신청 페이지 내에서 각각 </a:t>
            </a:r>
            <a:r>
              <a:rPr lang="en-US" altLang="ko-KR" sz="1000" strike="sngStrike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25, 50, 70, 90%</a:t>
            </a:r>
            <a:r>
              <a:rPr lang="ko-KR" altLang="en-US" sz="1000" strike="sngStrike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 해당하는 </a:t>
            </a:r>
            <a:r>
              <a:rPr lang="ko-KR" altLang="en-US" sz="1000" strike="sngStrike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스크롤마다</a:t>
            </a:r>
            <a:r>
              <a:rPr lang="ko-KR" altLang="en-US" sz="1000" strike="sngStrike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000" strike="sngStrike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트래킹</a:t>
            </a:r>
            <a:r>
              <a:rPr lang="ko-KR" altLang="en-US" sz="1000" strike="sngStrike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수치 </a:t>
            </a:r>
            <a:endParaRPr lang="en-US" altLang="ko-KR" sz="1000" strike="sngStrike" dirty="0" smtClean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삭제된 </a:t>
            </a:r>
            <a:r>
              <a:rPr lang="ko-KR" altLang="en-US" sz="100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지표니</a:t>
            </a:r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무시해도 좋습니다</a:t>
            </a:r>
            <a:endParaRPr lang="ko-KR" altLang="en-US" sz="100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949575" y="2702772"/>
            <a:ext cx="577372" cy="580112"/>
          </a:xfrm>
          <a:prstGeom prst="rect">
            <a:avLst/>
          </a:prstGeom>
          <a:solidFill>
            <a:srgbClr val="C00000">
              <a:alpha val="10000"/>
            </a:srgbClr>
          </a:solidFill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2955354" y="3469136"/>
            <a:ext cx="577372" cy="627731"/>
          </a:xfrm>
          <a:prstGeom prst="rect">
            <a:avLst/>
          </a:prstGeom>
          <a:solidFill>
            <a:schemeClr val="bg2">
              <a:lumMod val="25000"/>
              <a:alpha val="30000"/>
            </a:schemeClr>
          </a:solidFill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2949575" y="3266365"/>
            <a:ext cx="577372" cy="209618"/>
          </a:xfrm>
          <a:prstGeom prst="rect">
            <a:avLst/>
          </a:prstGeom>
          <a:solidFill>
            <a:schemeClr val="accent4">
              <a:lumMod val="40000"/>
              <a:lumOff val="60000"/>
              <a:alpha val="10000"/>
            </a:schemeClr>
          </a:solidFill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996389" y="3252500"/>
            <a:ext cx="367197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b="1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체험권신청</a:t>
            </a:r>
            <a:r>
              <a:rPr lang="ko-KR" altLang="en-US" sz="10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페이지 조회 </a:t>
            </a:r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수치입니다</a:t>
            </a:r>
            <a:endParaRPr lang="ko-KR" altLang="en-US" sz="100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5299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36868" y="98606"/>
            <a:ext cx="4572000" cy="25391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GA &gt; </a:t>
            </a:r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관리 </a:t>
            </a:r>
            <a:r>
              <a:rPr lang="en-US" altLang="ko-KR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&gt; </a:t>
            </a:r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보기 </a:t>
            </a:r>
            <a:r>
              <a:rPr lang="en-US" altLang="ko-KR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&gt; </a:t>
            </a:r>
            <a:r>
              <a:rPr lang="ko-KR" altLang="en-US" sz="105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목표</a:t>
            </a:r>
            <a:endParaRPr lang="ko-KR" altLang="en-US" sz="1050" b="1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136868" y="401870"/>
            <a:ext cx="886735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5658" y="724308"/>
            <a:ext cx="7066419" cy="1318182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1564079" y="2323436"/>
            <a:ext cx="5559736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현재 설정되어 있는 목표 리스트입니다</a:t>
            </a:r>
            <a:r>
              <a:rPr lang="en-US" altLang="ko-KR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marL="171450" indent="-171450">
              <a:buFontTx/>
              <a:buChar char="-"/>
            </a:pPr>
            <a:endParaRPr lang="en-US" altLang="ko-KR" sz="1000" dirty="0" smtClean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체험권신청페이지에 도달</a:t>
            </a:r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했을 시의 목표와 </a:t>
            </a:r>
            <a:r>
              <a:rPr lang="ko-KR" altLang="en-US" sz="1000" b="1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체험권</a:t>
            </a:r>
            <a:r>
              <a:rPr lang="ko-KR" altLang="en-US" sz="10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신청서를 제출</a:t>
            </a:r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했을 시의 목표가 설정되었습니다</a:t>
            </a:r>
            <a:r>
              <a:rPr lang="en-US" altLang="ko-KR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378503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066" y="873631"/>
            <a:ext cx="8871635" cy="3322074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136868" y="98606"/>
            <a:ext cx="4572000" cy="25391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GA &gt; </a:t>
            </a:r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획득 </a:t>
            </a:r>
            <a:r>
              <a:rPr lang="en-US" altLang="ko-KR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&gt; </a:t>
            </a:r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캠페인 </a:t>
            </a:r>
            <a:r>
              <a:rPr lang="en-US" altLang="ko-KR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&gt; </a:t>
            </a:r>
            <a:r>
              <a:rPr lang="ko-KR" altLang="en-US" sz="105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모든캠페인</a:t>
            </a:r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&gt; </a:t>
            </a:r>
            <a:r>
              <a:rPr lang="en-US" altLang="ko-KR" sz="1050" b="1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café_posting</a:t>
            </a:r>
            <a:endParaRPr lang="ko-KR" altLang="en-US" sz="1050" b="1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136868" y="401870"/>
            <a:ext cx="886735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400718" y="4748109"/>
            <a:ext cx="6170204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앞으로 </a:t>
            </a:r>
            <a:r>
              <a:rPr lang="ko-KR" altLang="en-US" sz="10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유료광고</a:t>
            </a:r>
            <a:r>
              <a:rPr lang="en-US" altLang="ko-KR" sz="10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en-US" altLang="ko-KR" sz="1000" b="1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cpc</a:t>
            </a:r>
            <a:r>
              <a:rPr lang="en-US" altLang="ko-KR" sz="10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), </a:t>
            </a:r>
            <a:r>
              <a:rPr lang="ko-KR" altLang="en-US" sz="1000" b="1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오가닉</a:t>
            </a:r>
            <a:r>
              <a:rPr lang="en-US" altLang="ko-KR" sz="10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0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카페</a:t>
            </a:r>
            <a:r>
              <a:rPr lang="en-US" altLang="ko-KR" sz="10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0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블로그 등을 통한 광고캠페인</a:t>
            </a:r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</a:t>
            </a:r>
            <a:r>
              <a:rPr lang="ko-KR" altLang="en-US" sz="100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트래킹</a:t>
            </a:r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할 때 보게 될 페이지입니다</a:t>
            </a:r>
            <a:r>
              <a:rPr lang="en-US" altLang="ko-KR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marL="171450" indent="-171450">
              <a:buFontTx/>
              <a:buChar char="-"/>
            </a:pPr>
            <a:endParaRPr lang="en-US" altLang="ko-KR" sz="100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Tx/>
              <a:buChar char="-"/>
            </a:pPr>
            <a:r>
              <a:rPr lang="en-US" altLang="ko-KR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UTM </a:t>
            </a:r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코드가 활용된 부분이 여기입니다</a:t>
            </a:r>
            <a:r>
              <a:rPr lang="en-US" altLang="ko-KR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marL="171450" indent="-171450">
              <a:buFontTx/>
              <a:buChar char="-"/>
            </a:pPr>
            <a:endParaRPr lang="en-US" altLang="ko-KR" sz="1000" dirty="0" smtClean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Tx/>
              <a:buChar char="-"/>
            </a:pPr>
            <a:r>
              <a:rPr lang="en-US" altLang="ko-KR" sz="100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Café_posting</a:t>
            </a:r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은 캠페인명이자 </a:t>
            </a:r>
            <a:r>
              <a:rPr lang="ko-KR" altLang="en-US" sz="10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활용한 </a:t>
            </a:r>
            <a:r>
              <a:rPr lang="ko-KR" altLang="en-US" sz="1000" dirty="0" err="1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메서드라고</a:t>
            </a:r>
            <a:r>
              <a:rPr lang="ko-KR" altLang="en-US" sz="10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생각하시면 쉬울 것 같습니다</a:t>
            </a:r>
            <a:r>
              <a:rPr lang="en-US" altLang="ko-KR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marL="171450" indent="-171450">
              <a:buFontTx/>
              <a:buChar char="-"/>
            </a:pPr>
            <a:endParaRPr lang="en-US" altLang="ko-KR" sz="100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상세한 분류는 </a:t>
            </a:r>
            <a:r>
              <a:rPr lang="en-US" altLang="ko-KR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lcb_renewalevent_20201203 (</a:t>
            </a:r>
            <a:r>
              <a:rPr lang="ko-KR" altLang="en-US" sz="100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이최비카페</a:t>
            </a:r>
            <a:r>
              <a:rPr lang="en-US" altLang="ko-KR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리뉴얼이벤트</a:t>
            </a:r>
            <a:r>
              <a:rPr lang="en-US" altLang="ko-KR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00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집행날짜</a:t>
            </a:r>
            <a:r>
              <a:rPr lang="en-US" altLang="ko-KR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 </a:t>
            </a:r>
            <a:endParaRPr lang="ko-KR" altLang="en-US" sz="100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6278492" y="3072499"/>
            <a:ext cx="2725727" cy="1123206"/>
          </a:xfrm>
          <a:prstGeom prst="rect">
            <a:avLst/>
          </a:prstGeom>
          <a:solidFill>
            <a:srgbClr val="C00000">
              <a:alpha val="10000"/>
            </a:srgbClr>
          </a:solidFill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6209865" y="4200908"/>
            <a:ext cx="2918461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8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목표를 설정 해 두긴 했는데 이게 달성 시 어떻게 뜨는지 모르겠네요</a:t>
            </a:r>
            <a:r>
              <a:rPr lang="en-US" altLang="ko-KR" sz="8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1757916" y="3072499"/>
            <a:ext cx="2459665" cy="1123206"/>
          </a:xfrm>
          <a:prstGeom prst="rect">
            <a:avLst/>
          </a:prstGeom>
          <a:solidFill>
            <a:schemeClr val="accent4">
              <a:lumMod val="60000"/>
              <a:lumOff val="40000"/>
              <a:alpha val="10000"/>
            </a:schemeClr>
          </a:solidFill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318977" y="3962399"/>
            <a:ext cx="1438940" cy="233305"/>
          </a:xfrm>
          <a:prstGeom prst="rect">
            <a:avLst/>
          </a:prstGeom>
          <a:solidFill>
            <a:srgbClr val="C00000">
              <a:alpha val="10000"/>
            </a:srgbClr>
          </a:solidFill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42599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965" y="974439"/>
            <a:ext cx="8062006" cy="369780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136868" y="98606"/>
            <a:ext cx="4572000" cy="25391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GA &gt; </a:t>
            </a:r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전환 </a:t>
            </a:r>
            <a:r>
              <a:rPr lang="en-US" altLang="ko-KR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&gt; </a:t>
            </a:r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목표 </a:t>
            </a:r>
            <a:r>
              <a:rPr lang="en-US" altLang="ko-KR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&gt; </a:t>
            </a:r>
            <a:r>
              <a:rPr lang="ko-KR" altLang="en-US" sz="105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개요</a:t>
            </a:r>
            <a:endParaRPr lang="ko-KR" altLang="en-US" sz="1050" b="1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136868" y="401870"/>
            <a:ext cx="886735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1322375" y="4890864"/>
            <a:ext cx="6170204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설정해둔 </a:t>
            </a:r>
            <a:r>
              <a:rPr lang="ko-KR" altLang="en-US" sz="10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목표에 대한 개요</a:t>
            </a:r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보고서를 확인하는 페이지입니다</a:t>
            </a:r>
            <a:r>
              <a:rPr lang="en-US" altLang="ko-KR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marL="171450" indent="-171450">
              <a:buFontTx/>
              <a:buChar char="-"/>
            </a:pPr>
            <a:endParaRPr lang="en-US" altLang="ko-KR" sz="100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오늘 시작한 캠페인이라 적용에는 시간이 걸리는 것 같네요</a:t>
            </a:r>
            <a:r>
              <a:rPr lang="en-US" altLang="ko-KR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</a:p>
          <a:p>
            <a:endParaRPr lang="en-US" altLang="ko-KR" sz="1000" dirty="0" smtClean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목표에 대한 </a:t>
            </a:r>
            <a:r>
              <a:rPr lang="ko-KR" altLang="en-US" sz="1000" b="1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전환율</a:t>
            </a:r>
            <a:r>
              <a:rPr lang="ko-KR" altLang="en-US" sz="100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</a:t>
            </a:r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확인 할 수 있습니다</a:t>
            </a:r>
            <a:r>
              <a:rPr lang="en-US" altLang="ko-KR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</a:p>
          <a:p>
            <a:pPr marL="171450" indent="-171450">
              <a:buFontTx/>
              <a:buChar char="-"/>
            </a:pPr>
            <a:endParaRPr lang="en-US" altLang="ko-KR" sz="100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캠페인 효과 측정 시 필요한 지표입니다</a:t>
            </a:r>
            <a:r>
              <a:rPr lang="en-US" altLang="ko-KR" sz="1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en-US" altLang="ko-KR" sz="100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6212113" y="2346785"/>
            <a:ext cx="1393373" cy="1123206"/>
          </a:xfrm>
          <a:prstGeom prst="rect">
            <a:avLst/>
          </a:prstGeom>
          <a:solidFill>
            <a:schemeClr val="accent4">
              <a:lumMod val="60000"/>
              <a:lumOff val="40000"/>
              <a:alpha val="10000"/>
            </a:schemeClr>
          </a:solidFill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6183085" y="1946675"/>
            <a:ext cx="270363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6</a:t>
            </a:r>
            <a:r>
              <a:rPr lang="ko-KR" altLang="en-US" sz="10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 </a:t>
            </a:r>
            <a:r>
              <a:rPr lang="en-US" altLang="ko-KR" sz="10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r>
              <a:rPr lang="ko-KR" altLang="en-US" sz="10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명</a:t>
            </a:r>
            <a:r>
              <a:rPr lang="en-US" altLang="ko-KR" sz="10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7</a:t>
            </a:r>
            <a:r>
              <a:rPr lang="ko-KR" altLang="en-US" sz="10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시에 </a:t>
            </a:r>
            <a:r>
              <a:rPr lang="en-US" altLang="ko-KR" sz="10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6</a:t>
            </a:r>
            <a:r>
              <a:rPr lang="ko-KR" altLang="en-US" sz="10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명이 </a:t>
            </a:r>
            <a:endParaRPr lang="en-US" altLang="ko-KR" sz="1000" b="1" dirty="0" smtClean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00" b="1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체험권</a:t>
            </a:r>
            <a:r>
              <a:rPr lang="ko-KR" altLang="en-US" sz="10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신청 페이지에 도달</a:t>
            </a:r>
            <a:endParaRPr lang="ko-KR" altLang="en-US" sz="100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869045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299857" y="3244334"/>
            <a:ext cx="25442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덧</a:t>
            </a:r>
            <a:r>
              <a:rPr lang="en-US" altLang="ko-KR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 </a:t>
            </a:r>
            <a:r>
              <a:rPr lang="ko-KR" altLang="en-US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네이버 검색 추이 분석</a:t>
            </a:r>
            <a:endParaRPr lang="ko-KR" altLang="en-US" b="1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614394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4726340" y="5097112"/>
            <a:ext cx="4417660" cy="5232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r"/>
            <a:r>
              <a:rPr lang="ko-KR" altLang="en-US" sz="1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일반적인 타임라인을 따르는 경우</a:t>
            </a:r>
            <a:endParaRPr lang="en-US" altLang="ko-KR" sz="1400" dirty="0" smtClean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r"/>
            <a:r>
              <a:rPr lang="ko-KR" altLang="en-US" sz="1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표시된 시기에서 신규 방문자의 증가 기대</a:t>
            </a:r>
            <a:endParaRPr lang="ko-KR" altLang="en-US" sz="140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AutoShape 2" descr="https://s3-us-west-2.amazonaws.com/secure.notion-static.com/e1f58154-9b4e-4aa3-83ab-9f74621ffd9a/Untitled.pn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463" y="3646770"/>
            <a:ext cx="3408919" cy="2129367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36868" y="98606"/>
            <a:ext cx="4572000" cy="25391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05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네이버광고</a:t>
            </a:r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기준 </a:t>
            </a:r>
            <a:r>
              <a:rPr lang="ko-KR" altLang="en-US" sz="105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키워드별</a:t>
            </a:r>
            <a:r>
              <a:rPr lang="ko-KR" altLang="en-US" sz="10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050" b="1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검색량</a:t>
            </a:r>
            <a:endParaRPr lang="ko-KR" altLang="en-US" sz="1050" b="1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36868" y="401870"/>
            <a:ext cx="886735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448463" y="5797627"/>
            <a:ext cx="3497243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8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KMO </a:t>
            </a:r>
            <a:r>
              <a:rPr lang="ko-KR" altLang="en-US" sz="8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시험일 연기로 인해 </a:t>
            </a:r>
            <a:r>
              <a:rPr lang="en-US" altLang="ko-KR" sz="8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2020</a:t>
            </a:r>
            <a:r>
              <a:rPr lang="ko-KR" altLang="en-US" sz="8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년 </a:t>
            </a:r>
            <a:r>
              <a:rPr lang="en-US" altLang="ko-KR" sz="8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7</a:t>
            </a:r>
            <a:r>
              <a:rPr lang="ko-KR" altLang="en-US" sz="8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 </a:t>
            </a:r>
            <a:r>
              <a:rPr lang="en-US" altLang="ko-KR" sz="8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~2020</a:t>
            </a:r>
            <a:r>
              <a:rPr lang="ko-KR" altLang="en-US" sz="8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년 </a:t>
            </a:r>
            <a:r>
              <a:rPr lang="en-US" altLang="ko-KR" sz="8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9</a:t>
            </a:r>
            <a:r>
              <a:rPr lang="ko-KR" altLang="en-US" sz="8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월까지 </a:t>
            </a:r>
            <a:r>
              <a:rPr lang="ko-KR" altLang="en-US" sz="80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검색량</a:t>
            </a:r>
            <a:r>
              <a:rPr lang="ko-KR" altLang="en-US" sz="8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증가 </a:t>
            </a:r>
            <a:endParaRPr lang="ko-KR" altLang="en-US" sz="80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4726341" y="401870"/>
            <a:ext cx="0" cy="615618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464" y="587653"/>
            <a:ext cx="3392256" cy="2395963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448464" y="3102654"/>
            <a:ext cx="3497243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8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- 2019</a:t>
            </a:r>
            <a:r>
              <a:rPr lang="ko-KR" altLang="en-US" sz="8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년 </a:t>
            </a:r>
            <a:r>
              <a:rPr lang="en-US" altLang="ko-KR" sz="8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11</a:t>
            </a:r>
            <a:r>
              <a:rPr lang="ko-KR" altLang="en-US" sz="8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</a:t>
            </a:r>
            <a:r>
              <a:rPr lang="en-US" altLang="ko-KR" sz="8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~12</a:t>
            </a:r>
            <a:r>
              <a:rPr lang="ko-KR" altLang="en-US" sz="8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 영재고준비와 관련한 </a:t>
            </a:r>
            <a:r>
              <a:rPr lang="ko-KR" altLang="en-US" sz="80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검색량</a:t>
            </a:r>
            <a:r>
              <a:rPr lang="ko-KR" altLang="en-US" sz="8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급증</a:t>
            </a:r>
            <a:endParaRPr lang="ko-KR" altLang="en-US" sz="80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48463" y="3431326"/>
            <a:ext cx="3497243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8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키워드 </a:t>
            </a:r>
            <a:r>
              <a:rPr lang="en-US" altLang="ko-KR" sz="8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KMO </a:t>
            </a:r>
            <a:endParaRPr lang="ko-KR" altLang="en-US" sz="800" b="1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4760" y="704709"/>
            <a:ext cx="4069477" cy="2512309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803740" y="1187627"/>
            <a:ext cx="483409" cy="1707001"/>
          </a:xfrm>
          <a:prstGeom prst="rect">
            <a:avLst/>
          </a:prstGeom>
          <a:solidFill>
            <a:srgbClr val="C00000">
              <a:alpha val="10000"/>
            </a:srgbClr>
          </a:solidFill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2731552" y="3913331"/>
            <a:ext cx="815388" cy="1707001"/>
          </a:xfrm>
          <a:prstGeom prst="rect">
            <a:avLst/>
          </a:prstGeom>
          <a:solidFill>
            <a:srgbClr val="C00000">
              <a:alpha val="10000"/>
            </a:srgbClr>
          </a:solidFill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5128554" y="1014281"/>
            <a:ext cx="590814" cy="2011513"/>
          </a:xfrm>
          <a:prstGeom prst="rect">
            <a:avLst/>
          </a:prstGeom>
          <a:solidFill>
            <a:srgbClr val="C00000">
              <a:alpha val="10000"/>
            </a:srgbClr>
          </a:solidFill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7309376" y="1014281"/>
            <a:ext cx="937697" cy="2011513"/>
          </a:xfrm>
          <a:prstGeom prst="rect">
            <a:avLst/>
          </a:prstGeom>
          <a:solidFill>
            <a:srgbClr val="C00000">
              <a:alpha val="10000"/>
            </a:srgbClr>
          </a:solidFill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5037936" y="3281937"/>
            <a:ext cx="349724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Tx/>
              <a:buChar char="-"/>
            </a:pPr>
            <a:r>
              <a:rPr lang="en-US" altLang="ko-KR" sz="8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2019</a:t>
            </a:r>
            <a:r>
              <a:rPr lang="ko-KR" altLang="en-US" sz="8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년 </a:t>
            </a:r>
            <a:r>
              <a:rPr lang="en-US" altLang="ko-KR" sz="8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11</a:t>
            </a:r>
            <a:r>
              <a:rPr lang="ko-KR" altLang="en-US" sz="8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</a:t>
            </a:r>
            <a:r>
              <a:rPr lang="en-US" altLang="ko-KR" sz="8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~12</a:t>
            </a:r>
            <a:r>
              <a:rPr lang="ko-KR" altLang="en-US" sz="8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 영재고준비시기 </a:t>
            </a:r>
            <a:r>
              <a:rPr lang="ko-KR" altLang="en-US" sz="80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검색량</a:t>
            </a:r>
            <a:r>
              <a:rPr lang="ko-KR" altLang="en-US" sz="8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증가 확인</a:t>
            </a:r>
            <a:endParaRPr lang="en-US" altLang="ko-KR" sz="800" dirty="0" smtClean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Tx/>
              <a:buChar char="-"/>
            </a:pPr>
            <a:r>
              <a:rPr lang="en-US" altLang="ko-KR" sz="8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9</a:t>
            </a:r>
            <a:r>
              <a:rPr lang="ko-KR" altLang="en-US" sz="8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 </a:t>
            </a:r>
            <a:r>
              <a:rPr lang="en-US" altLang="ko-KR" sz="8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KMO </a:t>
            </a:r>
            <a:r>
              <a:rPr lang="ko-KR" altLang="en-US" sz="8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시험 전 </a:t>
            </a:r>
            <a:r>
              <a:rPr lang="en-US" altLang="ko-KR" sz="8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6</a:t>
            </a:r>
            <a:r>
              <a:rPr lang="ko-KR" altLang="en-US" sz="8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</a:t>
            </a:r>
            <a:r>
              <a:rPr lang="en-US" altLang="ko-KR" sz="8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~8</a:t>
            </a:r>
            <a:r>
              <a:rPr lang="ko-KR" altLang="en-US" sz="8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월까지 </a:t>
            </a:r>
            <a:r>
              <a:rPr lang="ko-KR" altLang="en-US" sz="80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검색량</a:t>
            </a:r>
            <a:r>
              <a:rPr lang="ko-KR" altLang="en-US" sz="8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증가 확인</a:t>
            </a:r>
            <a:endParaRPr lang="ko-KR" altLang="en-US" sz="80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4844760" y="496869"/>
            <a:ext cx="3497243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8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키워드 </a:t>
            </a:r>
            <a:r>
              <a:rPr lang="en-US" altLang="ko-KR" sz="8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CMS</a:t>
            </a:r>
            <a:r>
              <a:rPr lang="ko-KR" altLang="en-US" sz="800" b="1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영재관</a:t>
            </a:r>
            <a:endParaRPr lang="ko-KR" altLang="en-US" sz="800" b="1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12347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750</TotalTime>
  <Words>1275</Words>
  <Application>Microsoft Office PowerPoint</Application>
  <PresentationFormat>화면 슬라이드 쇼(4:3)</PresentationFormat>
  <Paragraphs>270</Paragraphs>
  <Slides>35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42" baseType="lpstr">
      <vt:lpstr>나눔바른고딕</vt:lpstr>
      <vt:lpstr>맑은 고딕</vt:lpstr>
      <vt:lpstr>Arial</vt:lpstr>
      <vt:lpstr>Calibri</vt:lpstr>
      <vt:lpstr>Calibri Light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Chan</dc:creator>
  <cp:lastModifiedBy>Chan</cp:lastModifiedBy>
  <cp:revision>59</cp:revision>
  <dcterms:created xsi:type="dcterms:W3CDTF">2020-12-03T05:45:28Z</dcterms:created>
  <dcterms:modified xsi:type="dcterms:W3CDTF">2020-12-13T09:28:22Z</dcterms:modified>
</cp:coreProperties>
</file>